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58" r:id="rId4"/>
    <p:sldId id="263" r:id="rId5"/>
    <p:sldId id="259" r:id="rId6"/>
    <p:sldId id="262" r:id="rId7"/>
    <p:sldId id="260" r:id="rId8"/>
    <p:sldId id="1137" r:id="rId9"/>
    <p:sldId id="267" r:id="rId10"/>
    <p:sldId id="1143" r:id="rId11"/>
    <p:sldId id="1145" r:id="rId12"/>
    <p:sldId id="1146" r:id="rId13"/>
    <p:sldId id="1147" r:id="rId14"/>
    <p:sldId id="1148" r:id="rId15"/>
    <p:sldId id="1149" r:id="rId16"/>
    <p:sldId id="265" r:id="rId17"/>
    <p:sldId id="270" r:id="rId18"/>
    <p:sldId id="272" r:id="rId19"/>
    <p:sldId id="275" r:id="rId20"/>
    <p:sldId id="1152" r:id="rId21"/>
    <p:sldId id="1134" r:id="rId22"/>
    <p:sldId id="1139" r:id="rId23"/>
    <p:sldId id="1151" r:id="rId24"/>
    <p:sldId id="1153" r:id="rId25"/>
    <p:sldId id="1154" r:id="rId26"/>
    <p:sldId id="1141" r:id="rId2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6341"/>
  </p:normalViewPr>
  <p:slideViewPr>
    <p:cSldViewPr snapToGrid="0" snapToObjects="1">
      <p:cViewPr varScale="1">
        <p:scale>
          <a:sx n="162" d="100"/>
          <a:sy n="162" d="100"/>
        </p:scale>
        <p:origin x="57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594589-96F4-0B45-A4F4-C39EB943917B}" type="datetimeFigureOut">
              <a:rPr lang="ru-RU" smtClean="0"/>
              <a:t>25.03.2022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906A9B-AAB7-CB47-8FC3-4614DFB8FED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821357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При добыче нефти в особенно перспективном месторождении чаще всего находит применение схема фонтанной скважины: в данном случае поднятие нефти до устья производится естественным образом (при помощи пластовой энергии). Данный способ добычи требует меньше всего затрат как на покупку и обслуживание оборудования, так и по времени: поскольку поднятие осуществляется самостоятельно, то на трубах и специальных механизмах можно сэкономить. Конструкция фонтанной скважины и схема расположения оборудования достаточно проста, поэтому ее устройство является наиболее предпочтительным, а в дальнейшем при ослабевании давления можно дооборудовать скважину для создания искусственного поднятия.</a:t>
            </a:r>
          </a:p>
          <a:p>
            <a:br>
              <a:rPr lang="ru-RU" dirty="0"/>
            </a:b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Для данного типа скважины колонны труб подвешиваются на арматурной основе, которая ставится на устье. Арматура играет роль подвески, также выполняя функции герметизации самого устья и контроля режима работы всей скважины. НКТ-трубы являются каналом, по которому нефть поднимается от забоя на поверхность. В зависимости от длины скважины протяженность труб доходит до 3 км, колонна может собираться из нескольких изделий, скрепляемых друг с другом последовательно. Длина отдельной трубы варьируется до 10 метров. Оптимальный способ соединения – с помощью муфт с резьбой. Нежелательно использовать сварку для соединения, поскольку после того, как схема фонтанной скважины потребует доработки, придется извлекать на поверхность всю колонну. Спуск, а также поднятие элементов колонны необходимо производить при помощи спецтехники.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906A9B-AAB7-CB47-8FC3-4614DFB8FED2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867501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906A9B-AAB7-CB47-8FC3-4614DFB8FED2}" type="slidenum">
              <a:rPr lang="ru-RU" smtClean="0"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378630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906A9B-AAB7-CB47-8FC3-4614DFB8FED2}" type="slidenum">
              <a:rPr lang="ru-RU" smtClean="0"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180551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906A9B-AAB7-CB47-8FC3-4614DFB8FED2}" type="slidenum">
              <a:rPr lang="ru-RU" smtClean="0"/>
              <a:t>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410698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906A9B-AAB7-CB47-8FC3-4614DFB8FED2}" type="slidenum">
              <a:rPr lang="ru-RU" smtClean="0"/>
              <a:t>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25048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906A9B-AAB7-CB47-8FC3-4614DFB8FED2}" type="slidenum">
              <a:rPr lang="ru-RU" smtClean="0"/>
              <a:t>26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903097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Они являются элементом фонтанной елки и предназначены для регулирования режима работы фонтанной скважины и ее дебита. Штуцеры устанавливаются на обеих выкидных линиях арматуры и подразделяются на нерегулируемые и регулируемые.</a:t>
            </a:r>
          </a:p>
          <a:p>
            <a:endParaRPr lang="ru-R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ru-RU" sz="1200" b="0" dirty="0"/>
              <a:t>Ограничивает поток жидкости/газа из скважины</a:t>
            </a:r>
            <a:endParaRPr lang="en-US" sz="1200" b="0" dirty="0"/>
          </a:p>
          <a:p>
            <a:pPr>
              <a:buFont typeface="Arial" panose="020B0604020202020204" pitchFamily="34" charset="0"/>
              <a:buChar char="•"/>
            </a:pPr>
            <a:r>
              <a:rPr lang="ru-RU" sz="1200" b="0" dirty="0"/>
              <a:t>Имеет свои рабочие характеристики – зависимость перепада давления от расхода флюида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906A9B-AAB7-CB47-8FC3-4614DFB8FED2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725164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906A9B-AAB7-CB47-8FC3-4614DFB8FED2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097791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Они являются элементом фонтанной елки и предназначены для регулирования режима работы фонтанной скважины и ее дебита. Штуцеры устанавливаются на обеих выкидных линиях арматуры и подразделяются на нерегулируемые и регулируемые.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906A9B-AAB7-CB47-8FC3-4614DFB8FED2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477444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Они являются элементом фонтанной елки и предназначены для регулирования режима работы фонтанной скважины и ее дебита. Штуцеры устанавливаются на обеих выкидных линиях арматуры и подразделяются на нерегулируемые и регулируемые.</a:t>
            </a:r>
          </a:p>
          <a:p>
            <a:endParaRPr lang="ru-R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ru-RU" sz="1200" b="0" dirty="0"/>
              <a:t>Ограничивает поток жидкости/газа из скважины</a:t>
            </a:r>
            <a:endParaRPr lang="en-US" sz="1200" b="0" dirty="0"/>
          </a:p>
          <a:p>
            <a:pPr>
              <a:buFont typeface="Arial" panose="020B0604020202020204" pitchFamily="34" charset="0"/>
              <a:buChar char="•"/>
            </a:pPr>
            <a:r>
              <a:rPr lang="ru-RU" sz="1200" b="0" dirty="0"/>
              <a:t>Имеет свои рабочие характеристики – зависимость перепада давления от расхода флюида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906A9B-AAB7-CB47-8FC3-4614DFB8FED2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947533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При добыче нефти в особенно перспективном месторождении чаще всего находит применение схема фонтанной скважины: в данном случае поднятие нефти до устья производится естественным образом (при помощи пластовой энергии). Данный способ добычи требует меньше всего затрат как на покупку и обслуживание оборудования, так и по времени: поскольку поднятие осуществляется самостоятельно, то на трубах и специальных механизмах можно сэкономить. Конструкция фонтанной скважины и схема расположения оборудования достаточно проста, поэтому ее устройство является наиболее предпочтительным, а в дальнейшем при ослабевании давления можно дооборудовать скважину для создания искусственного поднятия.</a:t>
            </a:r>
          </a:p>
          <a:p>
            <a:br>
              <a:rPr lang="ru-RU" dirty="0"/>
            </a:b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Для данного типа скважины колонны труб подвешиваются на арматурной основе, которая ставится на устье. Арматура играет роль подвески, также выполняя функции герметизации самого устья и контроля режима работы всей скважины. НКТ-трубы являются каналом, по которому нефть поднимается от забоя на поверхность. В зависимости от длины скважины протяженность труб доходит до 3 км, колонна может собираться из нескольких изделий, скрепляемых друг с другом последовательно. Длина отдельной трубы варьируется до 10 метров. Оптимальный способ соединения – с помощью муфт с резьбой. Нежелательно использовать сварку для соединения, поскольку после того, как схема фонтанной скважины потребует доработки, придется извлекать на поверхность всю колонну. Спуск, а также поднятие элементов колонны необходимо производить при помощи спецтехники.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906A9B-AAB7-CB47-8FC3-4614DFB8FED2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740291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906A9B-AAB7-CB47-8FC3-4614DFB8FED2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464272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906A9B-AAB7-CB47-8FC3-4614DFB8FED2}" type="slidenum">
              <a:rPr lang="ru-RU" smtClean="0"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011051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906A9B-AAB7-CB47-8FC3-4614DFB8FED2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449697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5BF2A12-A3D3-2648-AB73-973B5CC24F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5DE72A92-ABEE-1046-BFC3-74AC0E0381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7C0FC01-D48E-8941-AAE2-C7A97780E4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D055F-AF01-5B42-AA4A-5FF87880F62D}" type="datetimeFigureOut">
              <a:rPr lang="ru-RU" smtClean="0"/>
              <a:t>25.03.2022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A119AB5-35CC-794E-9DF1-7AED8305D8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E3AACFE-E4FE-0A47-8802-85AFE80CB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7F4B8-70A7-4A49-9624-E8C81ECA587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572481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7BD753E-0D9C-4148-A53E-70709F9E7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5A46BBE6-B1B7-DB4C-8A2A-015C8A0282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4D44A82-98DB-E24E-86B6-15CCBD9AA7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D055F-AF01-5B42-AA4A-5FF87880F62D}" type="datetimeFigureOut">
              <a:rPr lang="ru-RU" smtClean="0"/>
              <a:t>25.03.2022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061ECC8-D664-CB4B-ABED-33CD09FB17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231BE81-C513-3342-A871-B38DE0871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7F4B8-70A7-4A49-9624-E8C81ECA587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948161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1699DC44-785F-E64E-8256-C03F78D0E31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E9CB150E-27E6-7149-A193-4D73F5A577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2EEFEBB-3FCF-5B4D-BA8A-AF0F2740A8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D055F-AF01-5B42-AA4A-5FF87880F62D}" type="datetimeFigureOut">
              <a:rPr lang="ru-RU" smtClean="0"/>
              <a:t>25.03.2022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B851A7F-ABB7-5140-90AE-072CA4C7B8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A9D37E1-8C8E-1746-8BBF-C5F5593870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7F4B8-70A7-4A49-9624-E8C81ECA587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983473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0CDF49-2D4D-CF42-8EF8-B27BC2CC2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899BE6A-B032-484A-A2A8-A2FE3E51B4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1A2270C-75BC-7346-934E-E8FE515A53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D055F-AF01-5B42-AA4A-5FF87880F62D}" type="datetimeFigureOut">
              <a:rPr lang="ru-RU" smtClean="0"/>
              <a:t>25.03.2022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E4AD997-5F8C-2C45-B495-8625A292CA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F314109-8429-5C48-AA0D-BA73D5578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7F4B8-70A7-4A49-9624-E8C81ECA587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634077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68B9C05-D390-7540-8917-74A730FB64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87070BE-E8B3-7944-879A-2E4FE2DFF1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7AC8ED5-749D-6C45-BA25-64518022C2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D055F-AF01-5B42-AA4A-5FF87880F62D}" type="datetimeFigureOut">
              <a:rPr lang="ru-RU" smtClean="0"/>
              <a:t>25.03.2022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6529E76-43D9-8F48-8BFA-F082FAA3EF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14842AC-62A3-A443-B8E4-B2BED2C6B1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7F4B8-70A7-4A49-9624-E8C81ECA587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807169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E41F9BA-82E8-914A-B6C4-BB3CB7854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7616C35-06F7-A44D-BD95-F494D92563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117A132A-DA4E-384D-B0FB-D678B94DB4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CAB8F80-F33B-4840-8AA5-8E2C9085AC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D055F-AF01-5B42-AA4A-5FF87880F62D}" type="datetimeFigureOut">
              <a:rPr lang="ru-RU" smtClean="0"/>
              <a:t>25.03.2022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CEDF33D-DB5D-AF4E-A8FA-A42F092C62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99E48BC-4FEA-194F-8539-E6E3CAD844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7F4B8-70A7-4A49-9624-E8C81ECA587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313580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B78A87-0C1C-BF43-8E5E-29241DC02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7D0E06E-6D93-524D-B215-BFBE378FFE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D9E80CF-CFD8-7444-B890-39018D1ECE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289A730E-A8C4-CA41-B555-35540CB205E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255EB09F-C634-9A40-95E0-C5DA58DAAC3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B526C29B-9F99-944D-9B4A-A1D236E84E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D055F-AF01-5B42-AA4A-5FF87880F62D}" type="datetimeFigureOut">
              <a:rPr lang="ru-RU" smtClean="0"/>
              <a:t>25.03.2022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08C03C37-A515-714A-8A10-71F84548D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2C916E58-D370-3D41-9A39-20EC91BFA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7F4B8-70A7-4A49-9624-E8C81ECA587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148385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5946367-9460-EF41-AE71-CEDCAC09FB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E9A5E58B-9791-6A49-851A-05E703EC45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D055F-AF01-5B42-AA4A-5FF87880F62D}" type="datetimeFigureOut">
              <a:rPr lang="ru-RU" smtClean="0"/>
              <a:t>25.03.2022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31B9CD3C-F6BC-E543-8427-5B69CFE921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AE514058-8AA5-1A42-BA7C-667115900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7F4B8-70A7-4A49-9624-E8C81ECA587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46146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299FC6A5-2415-DF41-8D04-B5A7500AF3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D055F-AF01-5B42-AA4A-5FF87880F62D}" type="datetimeFigureOut">
              <a:rPr lang="ru-RU" smtClean="0"/>
              <a:t>25.03.2022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3F783428-A604-6A48-97BD-285FB9B374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F1EB7FF-F72D-2843-A4CC-72021692F6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7F4B8-70A7-4A49-9624-E8C81ECA587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925404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DE76E8-5418-9342-ACDF-FDA1EAB13A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646FEB3-4238-B240-8886-7B4DD861C7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1EC881A-49FE-6842-96C0-C5F36E11F1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9400188-4E28-C243-B572-FA192E40A5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D055F-AF01-5B42-AA4A-5FF87880F62D}" type="datetimeFigureOut">
              <a:rPr lang="ru-RU" smtClean="0"/>
              <a:t>25.03.2022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54A4121-93E9-354F-B364-64478136C8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4099E48-4C71-3F4E-AC9D-AB395E9212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7F4B8-70A7-4A49-9624-E8C81ECA587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319822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B2D15D-6946-664F-82BB-CA297ADD24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96108F36-65A9-7749-9538-328956794FA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355862F-E2D8-734B-9961-7A2ABB0F7B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BC13565-63A0-FB40-87B2-02AC71F06D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D055F-AF01-5B42-AA4A-5FF87880F62D}" type="datetimeFigureOut">
              <a:rPr lang="ru-RU" smtClean="0"/>
              <a:t>25.03.2022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E39BBA5-F819-8844-99CC-20A473848B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207DC77-5A10-CE47-9074-BDCAED7FB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7F4B8-70A7-4A49-9624-E8C81ECA587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827720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67E475-205F-2343-99C2-BBA2497294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07A4894-9BE6-7C41-A0F0-34D5F487F7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BFBC500-C34F-5848-8459-A10583A357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ED055F-AF01-5B42-AA4A-5FF87880F62D}" type="datetimeFigureOut">
              <a:rPr lang="ru-RU" smtClean="0"/>
              <a:t>25.03.2022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E26C335-A9E8-FE42-98BD-A49EFC4292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BB99C38-5D70-204F-BA3D-2C4C6BDDE1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97F4B8-70A7-4A49-9624-E8C81ECA587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66886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0.png"/><Relationship Id="rId3" Type="http://schemas.openxmlformats.org/officeDocument/2006/relationships/image" Target="../media/image39.gif"/><Relationship Id="rId7" Type="http://schemas.openxmlformats.org/officeDocument/2006/relationships/image" Target="../media/image50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0.png"/><Relationship Id="rId11" Type="http://schemas.openxmlformats.org/officeDocument/2006/relationships/image" Target="../media/image380.png"/><Relationship Id="rId5" Type="http://schemas.openxmlformats.org/officeDocument/2006/relationships/image" Target="../media/image300.png"/><Relationship Id="rId4" Type="http://schemas.openxmlformats.org/officeDocument/2006/relationships/image" Target="../media/image24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gi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11" Type="http://schemas.openxmlformats.org/officeDocument/2006/relationships/image" Target="../media/image5.png"/><Relationship Id="rId5" Type="http://schemas.openxmlformats.org/officeDocument/2006/relationships/image" Target="../media/image30.png"/><Relationship Id="rId10" Type="http://schemas.openxmlformats.org/officeDocument/2006/relationships/image" Target="../media/image4.png"/><Relationship Id="rId4" Type="http://schemas.openxmlformats.org/officeDocument/2006/relationships/image" Target="../media/image24.png"/><Relationship Id="rId9" Type="http://schemas.openxmlformats.org/officeDocument/2006/relationships/image" Target="../media/image3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0.png"/><Relationship Id="rId13" Type="http://schemas.openxmlformats.org/officeDocument/2006/relationships/image" Target="../media/image44.png"/><Relationship Id="rId7" Type="http://schemas.openxmlformats.org/officeDocument/2006/relationships/image" Target="../media/image500.png"/><Relationship Id="rId12" Type="http://schemas.openxmlformats.org/officeDocument/2006/relationships/image" Target="../media/image4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0.png"/><Relationship Id="rId11" Type="http://schemas.openxmlformats.org/officeDocument/2006/relationships/image" Target="../media/image380.png"/><Relationship Id="rId5" Type="http://schemas.openxmlformats.org/officeDocument/2006/relationships/image" Target="../media/image300.png"/><Relationship Id="rId4" Type="http://schemas.openxmlformats.org/officeDocument/2006/relationships/image" Target="../media/image240.png"/><Relationship Id="rId14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0.png"/><Relationship Id="rId3" Type="http://schemas.openxmlformats.org/officeDocument/2006/relationships/image" Target="../media/image46.png"/><Relationship Id="rId7" Type="http://schemas.openxmlformats.org/officeDocument/2006/relationships/image" Target="../media/image50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0.png"/><Relationship Id="rId11" Type="http://schemas.openxmlformats.org/officeDocument/2006/relationships/image" Target="../media/image380.png"/><Relationship Id="rId5" Type="http://schemas.openxmlformats.org/officeDocument/2006/relationships/image" Target="../media/image300.png"/><Relationship Id="rId4" Type="http://schemas.openxmlformats.org/officeDocument/2006/relationships/image" Target="../media/image24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0.png"/><Relationship Id="rId3" Type="http://schemas.openxmlformats.org/officeDocument/2006/relationships/image" Target="../media/image47.png"/><Relationship Id="rId7" Type="http://schemas.openxmlformats.org/officeDocument/2006/relationships/image" Target="../media/image50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0.png"/><Relationship Id="rId11" Type="http://schemas.openxmlformats.org/officeDocument/2006/relationships/image" Target="../media/image380.png"/><Relationship Id="rId5" Type="http://schemas.openxmlformats.org/officeDocument/2006/relationships/image" Target="../media/image300.png"/><Relationship Id="rId4" Type="http://schemas.openxmlformats.org/officeDocument/2006/relationships/image" Target="../media/image24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tmp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3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3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17.png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9DB5E45-2073-A846-9B69-0531A5D701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4451"/>
            <a:ext cx="12192000" cy="428438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D29A76F-F96F-5C4D-9BC9-37C632ED42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7825" y="3248079"/>
            <a:ext cx="4979495" cy="1959403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C113900C-2647-CB49-ABE1-FD3A935413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3149" y="4316622"/>
            <a:ext cx="3557971" cy="159373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3A4FB71-1CE5-5F44-B05B-4FDDDABC5CA9}"/>
              </a:ext>
            </a:extLst>
          </p:cNvPr>
          <p:cNvSpPr txBox="1"/>
          <p:nvPr/>
        </p:nvSpPr>
        <p:spPr>
          <a:xfrm>
            <a:off x="-138896" y="419003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218886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7F961C9-C16F-8349-B9F2-59844D3C80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Моделирование штуцера</a:t>
            </a: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85CFBA54-F235-9149-AD23-7D49F49477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7236" y="3055307"/>
            <a:ext cx="1507796" cy="535025"/>
          </a:xfrm>
          <a:prstGeom prst="rect">
            <a:avLst/>
          </a:prstGeom>
        </p:spPr>
      </p:pic>
      <p:cxnSp>
        <p:nvCxnSpPr>
          <p:cNvPr id="90" name="Прямая соединительная линия 89">
            <a:extLst>
              <a:ext uri="{FF2B5EF4-FFF2-40B4-BE49-F238E27FC236}">
                <a16:creationId xmlns:a16="http://schemas.microsoft.com/office/drawing/2014/main" id="{AAC21285-8A47-2D47-A663-897C5461ECC6}"/>
              </a:ext>
            </a:extLst>
          </p:cNvPr>
          <p:cNvCxnSpPr>
            <a:cxnSpLocks/>
          </p:cNvCxnSpPr>
          <p:nvPr/>
        </p:nvCxnSpPr>
        <p:spPr>
          <a:xfrm>
            <a:off x="828675" y="1674565"/>
            <a:ext cx="10529888" cy="0"/>
          </a:xfrm>
          <a:prstGeom prst="line">
            <a:avLst/>
          </a:prstGeom>
          <a:ln w="47625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Номер слайда 3">
            <a:extLst>
              <a:ext uri="{FF2B5EF4-FFF2-40B4-BE49-F238E27FC236}">
                <a16:creationId xmlns:a16="http://schemas.microsoft.com/office/drawing/2014/main" id="{0982D78A-5940-1849-B54B-3BEAB698D8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88AC0803-CFD0-497F-8DF6-4786DF9E2156}" type="slidenum">
              <a:rPr lang="ru-RU" smtClean="0"/>
              <a:t>10</a:t>
            </a:fld>
            <a:endParaRPr lang="ru-RU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2DE76DE-6813-B44A-9255-6A0920CED81D}"/>
              </a:ext>
            </a:extLst>
          </p:cNvPr>
          <p:cNvSpPr txBox="1"/>
          <p:nvPr/>
        </p:nvSpPr>
        <p:spPr>
          <a:xfrm>
            <a:off x="828674" y="2030299"/>
            <a:ext cx="1052512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dirty="0"/>
              <a:t>Рассчитываемый режим течения через штуцер определяется следующими факторами: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ru-RU" dirty="0"/>
              <a:t>Геометрия штуцера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ru-RU" dirty="0"/>
              <a:t>Свойства флюида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ru-RU" dirty="0"/>
              <a:t>Выбранная корреляция для докритического/критического режима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ru-RU" dirty="0"/>
              <a:t>К-т критического давления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8BD3C2-FCB8-AE43-8A8F-C24C687D668C}"/>
              </a:ext>
            </a:extLst>
          </p:cNvPr>
          <p:cNvSpPr txBox="1"/>
          <p:nvPr/>
        </p:nvSpPr>
        <p:spPr>
          <a:xfrm>
            <a:off x="828674" y="3780491"/>
            <a:ext cx="105251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dirty="0"/>
              <a:t>Для расчета большинства корреляций используется </a:t>
            </a:r>
            <a:r>
              <a:rPr lang="ru-RU" b="1" dirty="0"/>
              <a:t>к-т потока</a:t>
            </a:r>
            <a:r>
              <a:rPr lang="ru-RU" dirty="0"/>
              <a:t>: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3A9B121-3B6F-8D41-8200-14CDE43628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1587" y="4156152"/>
            <a:ext cx="2019300" cy="10922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B62CE6B-D0B5-0D4B-A63D-0BF051CFA282}"/>
              </a:ext>
            </a:extLst>
          </p:cNvPr>
          <p:cNvSpPr txBox="1"/>
          <p:nvPr/>
        </p:nvSpPr>
        <p:spPr>
          <a:xfrm>
            <a:off x="838200" y="5264995"/>
            <a:ext cx="105251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dirty="0"/>
              <a:t>    - отношение диаметра сужения в штуцере к диаметру до штуцера 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D4984A9-77E0-924E-9177-BCF9318DAE2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2901" t="51825" r="15127" b="14864"/>
          <a:stretch/>
        </p:blipFill>
        <p:spPr>
          <a:xfrm>
            <a:off x="838200" y="5297303"/>
            <a:ext cx="241738" cy="363820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3F2D908C-2C84-6A42-AB8F-C42B5EE2A4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5032" y="5564420"/>
            <a:ext cx="1473200" cy="109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93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7F961C9-C16F-8349-B9F2-59844D3C80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Моделирование штуцера</a:t>
            </a:r>
          </a:p>
        </p:txBody>
      </p:sp>
      <p:cxnSp>
        <p:nvCxnSpPr>
          <p:cNvPr id="90" name="Прямая соединительная линия 89">
            <a:extLst>
              <a:ext uri="{FF2B5EF4-FFF2-40B4-BE49-F238E27FC236}">
                <a16:creationId xmlns:a16="http://schemas.microsoft.com/office/drawing/2014/main" id="{AAC21285-8A47-2D47-A663-897C5461ECC6}"/>
              </a:ext>
            </a:extLst>
          </p:cNvPr>
          <p:cNvCxnSpPr>
            <a:cxnSpLocks/>
          </p:cNvCxnSpPr>
          <p:nvPr/>
        </p:nvCxnSpPr>
        <p:spPr>
          <a:xfrm>
            <a:off x="828675" y="1674565"/>
            <a:ext cx="10529888" cy="0"/>
          </a:xfrm>
          <a:prstGeom prst="line">
            <a:avLst/>
          </a:prstGeom>
          <a:ln w="47625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Номер слайда 3">
            <a:extLst>
              <a:ext uri="{FF2B5EF4-FFF2-40B4-BE49-F238E27FC236}">
                <a16:creationId xmlns:a16="http://schemas.microsoft.com/office/drawing/2014/main" id="{0982D78A-5940-1849-B54B-3BEAB698D8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88AC0803-CFD0-497F-8DF6-4786DF9E2156}" type="slidenum">
              <a:rPr lang="ru-RU" smtClean="0"/>
              <a:t>11</a:t>
            </a:fld>
            <a:endParaRPr lang="ru-R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A500AC-C9BF-3F42-92FC-F3994778ABD1}"/>
              </a:ext>
            </a:extLst>
          </p:cNvPr>
          <p:cNvSpPr txBox="1"/>
          <p:nvPr/>
        </p:nvSpPr>
        <p:spPr>
          <a:xfrm>
            <a:off x="2117347" y="2280744"/>
            <a:ext cx="29953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/>
              <a:t>Докритические корреляции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9EE4A9F-4F02-664A-B638-CF3EE4FBFA68}"/>
              </a:ext>
            </a:extLst>
          </p:cNvPr>
          <p:cNvSpPr txBox="1"/>
          <p:nvPr/>
        </p:nvSpPr>
        <p:spPr>
          <a:xfrm>
            <a:off x="7146545" y="2291255"/>
            <a:ext cx="27337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/>
              <a:t>Критические корреляции</a:t>
            </a:r>
          </a:p>
        </p:txBody>
      </p:sp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B71E2E0C-58A1-2C48-877C-CA322D3AC741}"/>
              </a:ext>
            </a:extLst>
          </p:cNvPr>
          <p:cNvCxnSpPr>
            <a:cxnSpLocks/>
          </p:cNvCxnSpPr>
          <p:nvPr/>
        </p:nvCxnSpPr>
        <p:spPr>
          <a:xfrm>
            <a:off x="6099120" y="2888509"/>
            <a:ext cx="0" cy="2251049"/>
          </a:xfrm>
          <a:prstGeom prst="line">
            <a:avLst/>
          </a:prstGeom>
          <a:ln w="47625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24447A13-0EEB-F949-B18D-2172505650BC}"/>
              </a:ext>
            </a:extLst>
          </p:cNvPr>
          <p:cNvSpPr txBox="1"/>
          <p:nvPr/>
        </p:nvSpPr>
        <p:spPr>
          <a:xfrm>
            <a:off x="2704366" y="3332292"/>
            <a:ext cx="175407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Ashford &amp; Pierce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Mechanistic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API-14B</a:t>
            </a:r>
            <a:endParaRPr lang="ru-RU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261AD0E-6C2B-B144-AE84-6C2DB2F3042B}"/>
              </a:ext>
            </a:extLst>
          </p:cNvPr>
          <p:cNvSpPr txBox="1"/>
          <p:nvPr/>
        </p:nvSpPr>
        <p:spPr>
          <a:xfrm>
            <a:off x="7607825" y="2888509"/>
            <a:ext cx="1754070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Ashford &amp; Pierce</a:t>
            </a:r>
          </a:p>
          <a:p>
            <a:pPr algn="ctr"/>
            <a:r>
              <a:rPr lang="en-US" dirty="0"/>
              <a:t>Mechanistic</a:t>
            </a:r>
          </a:p>
          <a:p>
            <a:pPr algn="ctr"/>
            <a:r>
              <a:rPr lang="en-US" dirty="0"/>
              <a:t>API-14B</a:t>
            </a:r>
          </a:p>
          <a:p>
            <a:pPr algn="ctr"/>
            <a:r>
              <a:rPr lang="en-US" dirty="0"/>
              <a:t>AP-Tulsa</a:t>
            </a:r>
          </a:p>
          <a:p>
            <a:pPr algn="ctr"/>
            <a:r>
              <a:rPr lang="en-US" dirty="0" err="1"/>
              <a:t>Poettman</a:t>
            </a:r>
            <a:r>
              <a:rPr lang="en-US" dirty="0"/>
              <a:t>-Beck</a:t>
            </a:r>
          </a:p>
          <a:p>
            <a:pPr algn="ctr"/>
            <a:r>
              <a:rPr lang="en-US" dirty="0" err="1"/>
              <a:t>Omana</a:t>
            </a:r>
            <a:endParaRPr lang="en-US" dirty="0"/>
          </a:p>
          <a:p>
            <a:pPr algn="ctr"/>
            <a:r>
              <a:rPr lang="en-US" dirty="0" err="1"/>
              <a:t>Achong</a:t>
            </a:r>
            <a:endParaRPr lang="en-US" dirty="0"/>
          </a:p>
          <a:p>
            <a:pPr algn="ctr"/>
            <a:r>
              <a:rPr lang="en-US" dirty="0"/>
              <a:t>...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196951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7F961C9-C16F-8349-B9F2-59844D3C80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Моделирование штуцера. </a:t>
            </a:r>
            <a:br>
              <a:rPr lang="ru-RU" dirty="0"/>
            </a:br>
            <a:r>
              <a:rPr lang="ru-RU" dirty="0"/>
              <a:t>Докритический режим</a:t>
            </a:r>
          </a:p>
        </p:txBody>
      </p:sp>
      <p:cxnSp>
        <p:nvCxnSpPr>
          <p:cNvPr id="90" name="Прямая соединительная линия 89">
            <a:extLst>
              <a:ext uri="{FF2B5EF4-FFF2-40B4-BE49-F238E27FC236}">
                <a16:creationId xmlns:a16="http://schemas.microsoft.com/office/drawing/2014/main" id="{AAC21285-8A47-2D47-A663-897C5461ECC6}"/>
              </a:ext>
            </a:extLst>
          </p:cNvPr>
          <p:cNvCxnSpPr>
            <a:cxnSpLocks/>
          </p:cNvCxnSpPr>
          <p:nvPr/>
        </p:nvCxnSpPr>
        <p:spPr>
          <a:xfrm>
            <a:off x="828675" y="1674565"/>
            <a:ext cx="10529888" cy="0"/>
          </a:xfrm>
          <a:prstGeom prst="line">
            <a:avLst/>
          </a:prstGeom>
          <a:ln w="47625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Номер слайда 3">
            <a:extLst>
              <a:ext uri="{FF2B5EF4-FFF2-40B4-BE49-F238E27FC236}">
                <a16:creationId xmlns:a16="http://schemas.microsoft.com/office/drawing/2014/main" id="{0982D78A-5940-1849-B54B-3BEAB698D8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88AC0803-CFD0-497F-8DF6-4786DF9E2156}" type="slidenum">
              <a:rPr lang="ru-RU" smtClean="0"/>
              <a:t>12</a:t>
            </a:fld>
            <a:endParaRPr lang="ru-RU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E39E2AF-96A9-4A41-829C-52BC5D1B5B59}"/>
              </a:ext>
            </a:extLst>
          </p:cNvPr>
          <p:cNvSpPr txBox="1"/>
          <p:nvPr/>
        </p:nvSpPr>
        <p:spPr>
          <a:xfrm>
            <a:off x="838200" y="2196661"/>
            <a:ext cx="2687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Ashford-Pierce correlation</a:t>
            </a:r>
            <a:endParaRPr lang="ru-RU" b="1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12B028B-DBDE-4744-9665-9FE08E26F4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876" y="2666946"/>
            <a:ext cx="9396248" cy="118546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CBD13CA-0F21-2740-B074-B2597F7CB5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180343"/>
            <a:ext cx="4193913" cy="2312532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DBC912E-D1C9-EC4C-ACF5-911C5211329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6411"/>
          <a:stretch/>
        </p:blipFill>
        <p:spPr>
          <a:xfrm>
            <a:off x="4193913" y="4180343"/>
            <a:ext cx="4298730" cy="2388623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7A550E5A-0BE7-CC44-B638-57B8D4FD267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2447" r="18809"/>
          <a:stretch/>
        </p:blipFill>
        <p:spPr>
          <a:xfrm>
            <a:off x="8492643" y="4178508"/>
            <a:ext cx="3405067" cy="1376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8662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7F961C9-C16F-8349-B9F2-59844D3C80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Моделирование штуцера. </a:t>
            </a:r>
            <a:br>
              <a:rPr lang="ru-RU" dirty="0"/>
            </a:br>
            <a:r>
              <a:rPr lang="ru-RU" dirty="0"/>
              <a:t>Докритический режим</a:t>
            </a:r>
          </a:p>
        </p:txBody>
      </p:sp>
      <p:cxnSp>
        <p:nvCxnSpPr>
          <p:cNvPr id="90" name="Прямая соединительная линия 89">
            <a:extLst>
              <a:ext uri="{FF2B5EF4-FFF2-40B4-BE49-F238E27FC236}">
                <a16:creationId xmlns:a16="http://schemas.microsoft.com/office/drawing/2014/main" id="{AAC21285-8A47-2D47-A663-897C5461ECC6}"/>
              </a:ext>
            </a:extLst>
          </p:cNvPr>
          <p:cNvCxnSpPr>
            <a:cxnSpLocks/>
          </p:cNvCxnSpPr>
          <p:nvPr/>
        </p:nvCxnSpPr>
        <p:spPr>
          <a:xfrm>
            <a:off x="828675" y="1674565"/>
            <a:ext cx="10529888" cy="0"/>
          </a:xfrm>
          <a:prstGeom prst="line">
            <a:avLst/>
          </a:prstGeom>
          <a:ln w="47625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Номер слайда 3">
            <a:extLst>
              <a:ext uri="{FF2B5EF4-FFF2-40B4-BE49-F238E27FC236}">
                <a16:creationId xmlns:a16="http://schemas.microsoft.com/office/drawing/2014/main" id="{0982D78A-5940-1849-B54B-3BEAB698D8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88AC0803-CFD0-497F-8DF6-4786DF9E2156}" type="slidenum">
              <a:rPr lang="ru-RU" smtClean="0"/>
              <a:t>13</a:t>
            </a:fld>
            <a:endParaRPr lang="ru-RU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E39E2AF-96A9-4A41-829C-52BC5D1B5B59}"/>
              </a:ext>
            </a:extLst>
          </p:cNvPr>
          <p:cNvSpPr txBox="1"/>
          <p:nvPr/>
        </p:nvSpPr>
        <p:spPr>
          <a:xfrm>
            <a:off x="838200" y="2196661"/>
            <a:ext cx="110321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Mechanistic correlation</a:t>
            </a:r>
          </a:p>
          <a:p>
            <a:r>
              <a:rPr lang="ru-RU" dirty="0"/>
              <a:t>Перепад давления при использовании этой корреляции определяется соотношением жидкой и газовой фазы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B5C4C02-F87B-B140-8268-36487969B8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9719" y="2842992"/>
            <a:ext cx="3987800" cy="6731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63EC614-F5FF-DB4F-8A12-667D5DFD50F6}"/>
              </a:ext>
            </a:extLst>
          </p:cNvPr>
          <p:cNvSpPr txBox="1"/>
          <p:nvPr/>
        </p:nvSpPr>
        <p:spPr>
          <a:xfrm>
            <a:off x="838200" y="3630174"/>
            <a:ext cx="7286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Для каждой из фаз перепад давления получается из формулы Бернулли: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40DF6CD-FD34-4544-AE3E-E2231ADE3F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7500" y="4303274"/>
            <a:ext cx="3987800" cy="1435100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A865D32F-6DC5-6545-9A88-92A131665D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6700" y="4303274"/>
            <a:ext cx="3987800" cy="143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918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7F961C9-C16F-8349-B9F2-59844D3C80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Моделирование штуцера</a:t>
            </a:r>
          </a:p>
        </p:txBody>
      </p:sp>
      <p:cxnSp>
        <p:nvCxnSpPr>
          <p:cNvPr id="90" name="Прямая соединительная линия 89">
            <a:extLst>
              <a:ext uri="{FF2B5EF4-FFF2-40B4-BE49-F238E27FC236}">
                <a16:creationId xmlns:a16="http://schemas.microsoft.com/office/drawing/2014/main" id="{AAC21285-8A47-2D47-A663-897C5461ECC6}"/>
              </a:ext>
            </a:extLst>
          </p:cNvPr>
          <p:cNvCxnSpPr>
            <a:cxnSpLocks/>
          </p:cNvCxnSpPr>
          <p:nvPr/>
        </p:nvCxnSpPr>
        <p:spPr>
          <a:xfrm>
            <a:off x="828675" y="1674565"/>
            <a:ext cx="10529888" cy="0"/>
          </a:xfrm>
          <a:prstGeom prst="line">
            <a:avLst/>
          </a:prstGeom>
          <a:ln w="47625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Номер слайда 3">
            <a:extLst>
              <a:ext uri="{FF2B5EF4-FFF2-40B4-BE49-F238E27FC236}">
                <a16:creationId xmlns:a16="http://schemas.microsoft.com/office/drawing/2014/main" id="{0982D78A-5940-1849-B54B-3BEAB698D8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88AC0803-CFD0-497F-8DF6-4786DF9E2156}" type="slidenum">
              <a:rPr lang="ru-RU" smtClean="0"/>
              <a:t>14</a:t>
            </a:fld>
            <a:endParaRPr lang="ru-RU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E39E2AF-96A9-4A41-829C-52BC5D1B5B59}"/>
              </a:ext>
            </a:extLst>
          </p:cNvPr>
          <p:cNvSpPr txBox="1"/>
          <p:nvPr/>
        </p:nvSpPr>
        <p:spPr>
          <a:xfrm>
            <a:off x="838200" y="2196661"/>
            <a:ext cx="4518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Mechanistic correlation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CAF3D71-984C-5A47-83B3-1625FD375C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433" y="3269742"/>
            <a:ext cx="4773477" cy="109620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40A1BFE-902E-F348-9A99-6D3E6B2910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7091" y="2314081"/>
            <a:ext cx="6001472" cy="385182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45EF425-D379-9B46-B68D-4A5F03677FF9}"/>
              </a:ext>
            </a:extLst>
          </p:cNvPr>
          <p:cNvSpPr txBox="1"/>
          <p:nvPr/>
        </p:nvSpPr>
        <p:spPr>
          <a:xfrm>
            <a:off x="828675" y="2976771"/>
            <a:ext cx="4518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Докритический режим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BC3BEA6-BC07-3845-A74C-E0DAD315E6EB}"/>
              </a:ext>
            </a:extLst>
          </p:cNvPr>
          <p:cNvSpPr txBox="1"/>
          <p:nvPr/>
        </p:nvSpPr>
        <p:spPr>
          <a:xfrm>
            <a:off x="828674" y="4654650"/>
            <a:ext cx="4518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Критический режим</a:t>
            </a:r>
            <a:endParaRPr lang="en-US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1DC99FE9-E0BA-4941-90B4-63E69B0DDA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433" y="5183435"/>
            <a:ext cx="2313752" cy="648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5927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7F961C9-C16F-8349-B9F2-59844D3C80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Моделирование штуцера</a:t>
            </a:r>
          </a:p>
        </p:txBody>
      </p:sp>
      <p:cxnSp>
        <p:nvCxnSpPr>
          <p:cNvPr id="90" name="Прямая соединительная линия 89">
            <a:extLst>
              <a:ext uri="{FF2B5EF4-FFF2-40B4-BE49-F238E27FC236}">
                <a16:creationId xmlns:a16="http://schemas.microsoft.com/office/drawing/2014/main" id="{AAC21285-8A47-2D47-A663-897C5461ECC6}"/>
              </a:ext>
            </a:extLst>
          </p:cNvPr>
          <p:cNvCxnSpPr>
            <a:cxnSpLocks/>
          </p:cNvCxnSpPr>
          <p:nvPr/>
        </p:nvCxnSpPr>
        <p:spPr>
          <a:xfrm>
            <a:off x="828675" y="1674565"/>
            <a:ext cx="10529888" cy="0"/>
          </a:xfrm>
          <a:prstGeom prst="line">
            <a:avLst/>
          </a:prstGeom>
          <a:ln w="47625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Номер слайда 3">
            <a:extLst>
              <a:ext uri="{FF2B5EF4-FFF2-40B4-BE49-F238E27FC236}">
                <a16:creationId xmlns:a16="http://schemas.microsoft.com/office/drawing/2014/main" id="{0982D78A-5940-1849-B54B-3BEAB698D8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88AC0803-CFD0-497F-8DF6-4786DF9E2156}" type="slidenum">
              <a:rPr lang="ru-RU" smtClean="0"/>
              <a:t>15</a:t>
            </a:fld>
            <a:endParaRPr lang="ru-RU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E39E2AF-96A9-4A41-829C-52BC5D1B5B59}"/>
              </a:ext>
            </a:extLst>
          </p:cNvPr>
          <p:cNvSpPr txBox="1"/>
          <p:nvPr/>
        </p:nvSpPr>
        <p:spPr>
          <a:xfrm>
            <a:off x="3806074" y="2081983"/>
            <a:ext cx="4518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Critical Pressure Ratio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2FCFA846-0B49-CD48-986B-6B04DF4BD7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6644" y="2451017"/>
            <a:ext cx="2357750" cy="83662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D795724-C5C5-B24D-B832-C7198EB3FA73}"/>
              </a:ext>
            </a:extLst>
          </p:cNvPr>
          <p:cNvSpPr txBox="1"/>
          <p:nvPr/>
        </p:nvSpPr>
        <p:spPr>
          <a:xfrm>
            <a:off x="2482573" y="3597196"/>
            <a:ext cx="2130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/>
              <a:t>Однофазный поток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0EA33BA-9F63-C844-8F4B-14D4B1928E8A}"/>
              </a:ext>
            </a:extLst>
          </p:cNvPr>
          <p:cNvSpPr txBox="1"/>
          <p:nvPr/>
        </p:nvSpPr>
        <p:spPr>
          <a:xfrm>
            <a:off x="7112945" y="3597196"/>
            <a:ext cx="27337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/>
              <a:t>Критические корреляции</a:t>
            </a:r>
          </a:p>
        </p:txBody>
      </p:sp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id="{3C324369-83BD-7449-B048-EBA92A9008DE}"/>
              </a:ext>
            </a:extLst>
          </p:cNvPr>
          <p:cNvCxnSpPr>
            <a:cxnSpLocks/>
          </p:cNvCxnSpPr>
          <p:nvPr/>
        </p:nvCxnSpPr>
        <p:spPr>
          <a:xfrm>
            <a:off x="6065520" y="4194450"/>
            <a:ext cx="0" cy="2251049"/>
          </a:xfrm>
          <a:prstGeom prst="line">
            <a:avLst/>
          </a:prstGeom>
          <a:ln w="47625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355F05A9-EE18-E142-95ED-5D8FAD7B8D8D}"/>
              </a:ext>
            </a:extLst>
          </p:cNvPr>
          <p:cNvSpPr txBox="1"/>
          <p:nvPr/>
        </p:nvSpPr>
        <p:spPr>
          <a:xfrm>
            <a:off x="7602791" y="4583270"/>
            <a:ext cx="175407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Ashford &amp; Pierce</a:t>
            </a:r>
          </a:p>
          <a:p>
            <a:pPr algn="ctr"/>
            <a:r>
              <a:rPr lang="en-US" dirty="0"/>
              <a:t>Mechanistic</a:t>
            </a:r>
          </a:p>
          <a:p>
            <a:pPr algn="ctr"/>
            <a:r>
              <a:rPr lang="en-US" dirty="0"/>
              <a:t>API-14B</a:t>
            </a:r>
          </a:p>
          <a:p>
            <a:pPr algn="ctr"/>
            <a:r>
              <a:rPr lang="en-US" dirty="0"/>
              <a:t>...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CDC3265-8B2D-7F49-8CA0-901AA7A78E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4200" y="4865935"/>
            <a:ext cx="1727200" cy="63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577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115FDAF-0BEE-FE47-B66C-E24E9358A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VLP. </a:t>
            </a:r>
            <a:r>
              <a:rPr lang="ru-RU" dirty="0"/>
              <a:t>Узловой анализ</a:t>
            </a:r>
          </a:p>
        </p:txBody>
      </p: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C436B1A3-155D-004E-AC54-82E152866A8F}"/>
              </a:ext>
            </a:extLst>
          </p:cNvPr>
          <p:cNvCxnSpPr>
            <a:cxnSpLocks/>
          </p:cNvCxnSpPr>
          <p:nvPr/>
        </p:nvCxnSpPr>
        <p:spPr>
          <a:xfrm>
            <a:off x="828675" y="1674565"/>
            <a:ext cx="10529888" cy="0"/>
          </a:xfrm>
          <a:prstGeom prst="line">
            <a:avLst/>
          </a:prstGeom>
          <a:ln w="47625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Номер слайда 3">
            <a:extLst>
              <a:ext uri="{FF2B5EF4-FFF2-40B4-BE49-F238E27FC236}">
                <a16:creationId xmlns:a16="http://schemas.microsoft.com/office/drawing/2014/main" id="{903CA0B2-6E1B-064E-A573-7E5387C48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88AC0803-CFD0-497F-8DF6-4786DF9E2156}" type="slidenum">
              <a:rPr lang="ru-RU" smtClean="0"/>
              <a:t>16</a:t>
            </a:fld>
            <a:endParaRPr lang="ru-RU"/>
          </a:p>
        </p:txBody>
      </p:sp>
      <p:pic>
        <p:nvPicPr>
          <p:cNvPr id="8194" name="Picture 2" descr="Solution at Bottom of Well">
            <a:extLst>
              <a:ext uri="{FF2B5EF4-FFF2-40B4-BE49-F238E27FC236}">
                <a16:creationId xmlns:a16="http://schemas.microsoft.com/office/drawing/2014/main" id="{7E4CA122-B980-B644-AD1C-DDF10E5EC9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675" y="1806212"/>
            <a:ext cx="7234238" cy="4826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4E9794E-BCC6-7049-86F3-14B9AD088C58}"/>
              </a:ext>
            </a:extLst>
          </p:cNvPr>
          <p:cNvSpPr txBox="1"/>
          <p:nvPr/>
        </p:nvSpPr>
        <p:spPr>
          <a:xfrm>
            <a:off x="8470884" y="2984006"/>
            <a:ext cx="332923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Vertical Lift Performance</a:t>
            </a:r>
            <a:endParaRPr lang="en-US" dirty="0"/>
          </a:p>
          <a:p>
            <a:r>
              <a:rPr lang="ru-RU" dirty="0"/>
              <a:t>Зависимость дебита скважины от забойного давления</a:t>
            </a:r>
          </a:p>
          <a:p>
            <a:endParaRPr lang="ru-RU" dirty="0"/>
          </a:p>
          <a:p>
            <a:r>
              <a:rPr lang="en-US" b="1" dirty="0"/>
              <a:t>Inflow Performance Relationship</a:t>
            </a:r>
          </a:p>
          <a:p>
            <a:r>
              <a:rPr lang="ru-RU" dirty="0"/>
              <a:t>Зависимость дебита из пласта от забойного давления</a:t>
            </a:r>
          </a:p>
        </p:txBody>
      </p:sp>
    </p:spTree>
    <p:extLst>
      <p:ext uri="{BB962C8B-B14F-4D97-AF65-F5344CB8AC3E}">
        <p14:creationId xmlns:p14="http://schemas.microsoft.com/office/powerpoint/2010/main" val="20162574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D29A76F-F96F-5C4D-9BC9-37C632ED42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7825" y="3248079"/>
            <a:ext cx="4979495" cy="1959403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C113900C-2647-CB49-ABE1-FD3A935413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9837" y="4227780"/>
            <a:ext cx="3557971" cy="1593736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F974C48-8085-4F4F-B965-DFC961AFB4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65604"/>
            <a:ext cx="12192000" cy="4258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1180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C23760C-690C-D244-8497-B210458C3F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solidFill>
            <a:schemeClr val="bg1"/>
          </a:solidFill>
        </p:spPr>
        <p:txBody>
          <a:bodyPr/>
          <a:lstStyle/>
          <a:p>
            <a:r>
              <a:rPr lang="ru-RU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Устройство газлифтной скважины</a:t>
            </a:r>
          </a:p>
        </p:txBody>
      </p:sp>
      <p:cxnSp>
        <p:nvCxnSpPr>
          <p:cNvPr id="5" name="Прямая со стрелкой 4">
            <a:extLst>
              <a:ext uri="{FF2B5EF4-FFF2-40B4-BE49-F238E27FC236}">
                <a16:creationId xmlns:a16="http://schemas.microsoft.com/office/drawing/2014/main" id="{F815B2AE-C647-B94A-9D8C-B9FA33D49476}"/>
              </a:ext>
            </a:extLst>
          </p:cNvPr>
          <p:cNvCxnSpPr>
            <a:cxnSpLocks/>
          </p:cNvCxnSpPr>
          <p:nvPr/>
        </p:nvCxnSpPr>
        <p:spPr>
          <a:xfrm flipV="1">
            <a:off x="4749927" y="4271962"/>
            <a:ext cx="2116273" cy="1"/>
          </a:xfrm>
          <a:prstGeom prst="straightConnector1">
            <a:avLst/>
          </a:prstGeom>
          <a:ln w="508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Прямая соединительная линия 93">
            <a:extLst>
              <a:ext uri="{FF2B5EF4-FFF2-40B4-BE49-F238E27FC236}">
                <a16:creationId xmlns:a16="http://schemas.microsoft.com/office/drawing/2014/main" id="{8ED7E7DA-11CB-354B-8AD3-AE72A6B5245E}"/>
              </a:ext>
            </a:extLst>
          </p:cNvPr>
          <p:cNvCxnSpPr>
            <a:cxnSpLocks/>
          </p:cNvCxnSpPr>
          <p:nvPr/>
        </p:nvCxnSpPr>
        <p:spPr>
          <a:xfrm>
            <a:off x="828675" y="1674565"/>
            <a:ext cx="10529888" cy="0"/>
          </a:xfrm>
          <a:prstGeom prst="line">
            <a:avLst/>
          </a:prstGeom>
          <a:ln w="47625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Номер слайда 3">
            <a:extLst>
              <a:ext uri="{FF2B5EF4-FFF2-40B4-BE49-F238E27FC236}">
                <a16:creationId xmlns:a16="http://schemas.microsoft.com/office/drawing/2014/main" id="{C5E63813-3440-2643-BE66-F8DB99D89A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88AC0803-CFD0-497F-8DF6-4786DF9E2156}" type="slidenum">
              <a:rPr lang="ru-RU" smtClean="0"/>
              <a:t>18</a:t>
            </a:fld>
            <a:endParaRPr lang="ru-RU"/>
          </a:p>
        </p:txBody>
      </p:sp>
      <p:grpSp>
        <p:nvGrpSpPr>
          <p:cNvPr id="93" name="Группа 92">
            <a:extLst>
              <a:ext uri="{FF2B5EF4-FFF2-40B4-BE49-F238E27FC236}">
                <a16:creationId xmlns:a16="http://schemas.microsoft.com/office/drawing/2014/main" id="{39459244-AC61-2242-B6C8-EC923A13799B}"/>
              </a:ext>
            </a:extLst>
          </p:cNvPr>
          <p:cNvGrpSpPr/>
          <p:nvPr/>
        </p:nvGrpSpPr>
        <p:grpSpPr>
          <a:xfrm>
            <a:off x="565453" y="2163728"/>
            <a:ext cx="4176354" cy="4368564"/>
            <a:chOff x="1187624" y="807554"/>
            <a:chExt cx="4251533" cy="4209151"/>
          </a:xfrm>
        </p:grpSpPr>
        <p:pic>
          <p:nvPicPr>
            <p:cNvPr id="95" name="Picture 16" descr="Animated Continuous Gas Lift">
              <a:extLst>
                <a:ext uri="{FF2B5EF4-FFF2-40B4-BE49-F238E27FC236}">
                  <a16:creationId xmlns:a16="http://schemas.microsoft.com/office/drawing/2014/main" id="{13F8CDB5-0030-3A4E-8E53-52ED331D2A3F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7624" y="807554"/>
              <a:ext cx="3781816" cy="42091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6" name="Text Box 18">
              <a:extLst>
                <a:ext uri="{FF2B5EF4-FFF2-40B4-BE49-F238E27FC236}">
                  <a16:creationId xmlns:a16="http://schemas.microsoft.com/office/drawing/2014/main" id="{4F5EE6DD-4C04-0C4B-B9B8-B9F7A81CECB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24607" y="2317397"/>
              <a:ext cx="2114550" cy="47320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ru-RU" altLang="ru-RU" sz="1400" b="1" dirty="0">
                  <a:latin typeface="Arial" panose="020B0604020202020204" pitchFamily="34" charset="0"/>
                </a:rPr>
                <a:t>Запускной клапан</a:t>
              </a:r>
            </a:p>
            <a:p>
              <a:pPr>
                <a:spcBef>
                  <a:spcPct val="50000"/>
                </a:spcBef>
              </a:pPr>
              <a:r>
                <a:rPr lang="ru-RU" altLang="ru-RU" sz="1400" b="1" dirty="0">
                  <a:latin typeface="Arial" panose="020B0604020202020204" pitchFamily="34" charset="0"/>
                </a:rPr>
                <a:t>Мандрель </a:t>
              </a:r>
              <a:endParaRPr lang="en-US" altLang="ru-RU" sz="1400" b="1" dirty="0">
                <a:latin typeface="Arial" panose="020B0604020202020204" pitchFamily="34" charset="0"/>
              </a:endParaRPr>
            </a:p>
          </p:txBody>
        </p:sp>
        <p:sp>
          <p:nvSpPr>
            <p:cNvPr id="97" name="Text Box 19">
              <a:extLst>
                <a:ext uri="{FF2B5EF4-FFF2-40B4-BE49-F238E27FC236}">
                  <a16:creationId xmlns:a16="http://schemas.microsoft.com/office/drawing/2014/main" id="{01893D16-6B24-CE40-BD22-533684ED857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33053" y="2912129"/>
              <a:ext cx="1543050" cy="2308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ru-RU" altLang="ru-RU" sz="1400" b="1" dirty="0">
                  <a:latin typeface="Arial" panose="020B0604020202020204" pitchFamily="34" charset="0"/>
                </a:rPr>
                <a:t>НКТ</a:t>
              </a:r>
              <a:endParaRPr lang="en-US" altLang="ru-RU" sz="1400" b="1" dirty="0">
                <a:latin typeface="Arial" panose="020B0604020202020204" pitchFamily="34" charset="0"/>
              </a:endParaRPr>
            </a:p>
          </p:txBody>
        </p:sp>
        <p:sp>
          <p:nvSpPr>
            <p:cNvPr id="98" name="Text Box 21">
              <a:extLst>
                <a:ext uri="{FF2B5EF4-FFF2-40B4-BE49-F238E27FC236}">
                  <a16:creationId xmlns:a16="http://schemas.microsoft.com/office/drawing/2014/main" id="{664A056E-D9C1-4440-8DA5-C24533ED316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28303" y="4173263"/>
              <a:ext cx="1543050" cy="2308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ru-RU" altLang="ru-RU" sz="1400" b="1" dirty="0">
                  <a:latin typeface="Arial" panose="020B0604020202020204" pitchFamily="34" charset="0"/>
                </a:rPr>
                <a:t>Пакер</a:t>
              </a:r>
              <a:endParaRPr lang="en-US" altLang="ru-RU" sz="1400" b="1" dirty="0">
                <a:latin typeface="Arial" panose="020B0604020202020204" pitchFamily="34" charset="0"/>
              </a:endParaRPr>
            </a:p>
          </p:txBody>
        </p:sp>
        <p:sp>
          <p:nvSpPr>
            <p:cNvPr id="99" name="Text Box 22">
              <a:extLst>
                <a:ext uri="{FF2B5EF4-FFF2-40B4-BE49-F238E27FC236}">
                  <a16:creationId xmlns:a16="http://schemas.microsoft.com/office/drawing/2014/main" id="{08CE70F0-8FF8-0942-95C0-3651F86BF3F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41609" y="1164360"/>
              <a:ext cx="1190625" cy="3924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r">
                <a:spcBef>
                  <a:spcPct val="50000"/>
                </a:spcBef>
              </a:pPr>
              <a:r>
                <a:rPr lang="ru-RU" altLang="ru-RU" sz="1400" b="1" dirty="0">
                  <a:latin typeface="Arial" panose="020B0604020202020204" pitchFamily="34" charset="0"/>
                </a:rPr>
                <a:t>Фонтанная арматура</a:t>
              </a:r>
              <a:endParaRPr lang="en-US" altLang="ru-RU" sz="1400" b="1" dirty="0">
                <a:latin typeface="Arial" panose="020B0604020202020204" pitchFamily="34" charset="0"/>
              </a:endParaRPr>
            </a:p>
          </p:txBody>
        </p:sp>
        <p:sp>
          <p:nvSpPr>
            <p:cNvPr id="100" name="Text Box 23">
              <a:extLst>
                <a:ext uri="{FF2B5EF4-FFF2-40B4-BE49-F238E27FC236}">
                  <a16:creationId xmlns:a16="http://schemas.microsoft.com/office/drawing/2014/main" id="{E012CD66-3C2F-8A4A-9C34-B87960C96E4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51920" y="845512"/>
              <a:ext cx="1190625" cy="3924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ru-RU" altLang="ru-RU" sz="1400" b="1" dirty="0">
                  <a:latin typeface="Arial" panose="020B0604020202020204" pitchFamily="34" charset="0"/>
                </a:rPr>
                <a:t>Штуцер на закачку</a:t>
              </a:r>
              <a:endParaRPr lang="en-US" altLang="ru-RU" sz="1400" b="1" dirty="0">
                <a:latin typeface="Arial" panose="020B0604020202020204" pitchFamily="34" charset="0"/>
              </a:endParaRPr>
            </a:p>
          </p:txBody>
        </p:sp>
      </p:grpSp>
      <p:grpSp>
        <p:nvGrpSpPr>
          <p:cNvPr id="102" name="Группа 101">
            <a:extLst>
              <a:ext uri="{FF2B5EF4-FFF2-40B4-BE49-F238E27FC236}">
                <a16:creationId xmlns:a16="http://schemas.microsoft.com/office/drawing/2014/main" id="{801999B9-D2C8-5248-BE3F-6DC79F7FE058}"/>
              </a:ext>
            </a:extLst>
          </p:cNvPr>
          <p:cNvGrpSpPr/>
          <p:nvPr/>
        </p:nvGrpSpPr>
        <p:grpSpPr>
          <a:xfrm>
            <a:off x="7839794" y="1796716"/>
            <a:ext cx="3990381" cy="5102585"/>
            <a:chOff x="444273" y="1773517"/>
            <a:chExt cx="3490288" cy="4582833"/>
          </a:xfrm>
        </p:grpSpPr>
        <p:grpSp>
          <p:nvGrpSpPr>
            <p:cNvPr id="103" name="Group 4">
              <a:extLst>
                <a:ext uri="{FF2B5EF4-FFF2-40B4-BE49-F238E27FC236}">
                  <a16:creationId xmlns:a16="http://schemas.microsoft.com/office/drawing/2014/main" id="{A6F2737F-7489-2648-99E9-027983A5F007}"/>
                </a:ext>
              </a:extLst>
            </p:cNvPr>
            <p:cNvGrpSpPr/>
            <p:nvPr/>
          </p:nvGrpSpPr>
          <p:grpSpPr>
            <a:xfrm>
              <a:off x="542349" y="1773517"/>
              <a:ext cx="3392212" cy="4582833"/>
              <a:chOff x="187750" y="1012639"/>
              <a:chExt cx="3392212" cy="4582833"/>
            </a:xfrm>
          </p:grpSpPr>
          <p:cxnSp>
            <p:nvCxnSpPr>
              <p:cNvPr id="110" name="Straight Connector 6">
                <a:extLst>
                  <a:ext uri="{FF2B5EF4-FFF2-40B4-BE49-F238E27FC236}">
                    <a16:creationId xmlns:a16="http://schemas.microsoft.com/office/drawing/2014/main" id="{04C7A73B-7F91-FA4D-A5D4-877F47187C1F}"/>
                  </a:ext>
                </a:extLst>
              </p:cNvPr>
              <p:cNvCxnSpPr/>
              <p:nvPr/>
            </p:nvCxnSpPr>
            <p:spPr>
              <a:xfrm>
                <a:off x="187750" y="2487875"/>
                <a:ext cx="66569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7">
                <a:extLst>
                  <a:ext uri="{FF2B5EF4-FFF2-40B4-BE49-F238E27FC236}">
                    <a16:creationId xmlns:a16="http://schemas.microsoft.com/office/drawing/2014/main" id="{6AFD3FFF-A965-084E-BD9A-853AAD392A2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71110" y="2487875"/>
                <a:ext cx="1769125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8">
                <a:extLst>
                  <a:ext uri="{FF2B5EF4-FFF2-40B4-BE49-F238E27FC236}">
                    <a16:creationId xmlns:a16="http://schemas.microsoft.com/office/drawing/2014/main" id="{136D6497-14ED-4E4D-9224-381B1AF82B3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53440" y="2225382"/>
                <a:ext cx="0" cy="2914253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9">
                <a:extLst>
                  <a:ext uri="{FF2B5EF4-FFF2-40B4-BE49-F238E27FC236}">
                    <a16:creationId xmlns:a16="http://schemas.microsoft.com/office/drawing/2014/main" id="{027A0E23-92B0-5D43-8530-C128B717BAC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71110" y="2225382"/>
                <a:ext cx="0" cy="2914253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0">
                <a:extLst>
                  <a:ext uri="{FF2B5EF4-FFF2-40B4-BE49-F238E27FC236}">
                    <a16:creationId xmlns:a16="http://schemas.microsoft.com/office/drawing/2014/main" id="{70E5B691-209D-5B47-B949-93EBD4998D4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5020" y="5139635"/>
                <a:ext cx="176297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115" name="Group 11">
                <a:extLst>
                  <a:ext uri="{FF2B5EF4-FFF2-40B4-BE49-F238E27FC236}">
                    <a16:creationId xmlns:a16="http://schemas.microsoft.com/office/drawing/2014/main" id="{5B9E115C-3FF2-9445-9DAA-AC30D8084704}"/>
                  </a:ext>
                </a:extLst>
              </p:cNvPr>
              <p:cNvGrpSpPr/>
              <p:nvPr/>
            </p:nvGrpSpPr>
            <p:grpSpPr>
              <a:xfrm>
                <a:off x="1589410" y="4960989"/>
                <a:ext cx="173140" cy="142240"/>
                <a:chOff x="1589410" y="4444154"/>
                <a:chExt cx="173140" cy="142240"/>
              </a:xfrm>
            </p:grpSpPr>
            <p:cxnSp>
              <p:nvCxnSpPr>
                <p:cNvPr id="175" name="Straight Connector 95">
                  <a:extLst>
                    <a:ext uri="{FF2B5EF4-FFF2-40B4-BE49-F238E27FC236}">
                      <a16:creationId xmlns:a16="http://schemas.microsoft.com/office/drawing/2014/main" id="{E66E308D-77CF-9E45-B687-CDD93749499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589410" y="4586394"/>
                  <a:ext cx="173140" cy="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76" name="Straight Connector 96">
                  <a:extLst>
                    <a:ext uri="{FF2B5EF4-FFF2-40B4-BE49-F238E27FC236}">
                      <a16:creationId xmlns:a16="http://schemas.microsoft.com/office/drawing/2014/main" id="{708F2923-D5D9-0445-8886-4B4CF011A25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589410" y="4444154"/>
                  <a:ext cx="173140" cy="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77" name="Straight Connector 97">
                  <a:extLst>
                    <a:ext uri="{FF2B5EF4-FFF2-40B4-BE49-F238E27FC236}">
                      <a16:creationId xmlns:a16="http://schemas.microsoft.com/office/drawing/2014/main" id="{990F113A-8D04-5149-BE82-738EED380A1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589410" y="4518661"/>
                  <a:ext cx="173140" cy="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6" name="Group 12">
                <a:extLst>
                  <a:ext uri="{FF2B5EF4-FFF2-40B4-BE49-F238E27FC236}">
                    <a16:creationId xmlns:a16="http://schemas.microsoft.com/office/drawing/2014/main" id="{4C3591A0-4552-3848-85E7-2CE9A6BE5655}"/>
                  </a:ext>
                </a:extLst>
              </p:cNvPr>
              <p:cNvGrpSpPr/>
              <p:nvPr/>
            </p:nvGrpSpPr>
            <p:grpSpPr>
              <a:xfrm>
                <a:off x="763913" y="4960992"/>
                <a:ext cx="173140" cy="142240"/>
                <a:chOff x="1589410" y="4444154"/>
                <a:chExt cx="173140" cy="142240"/>
              </a:xfrm>
            </p:grpSpPr>
            <p:cxnSp>
              <p:nvCxnSpPr>
                <p:cNvPr id="172" name="Straight Connector 92">
                  <a:extLst>
                    <a:ext uri="{FF2B5EF4-FFF2-40B4-BE49-F238E27FC236}">
                      <a16:creationId xmlns:a16="http://schemas.microsoft.com/office/drawing/2014/main" id="{C976683D-75FA-014A-AA08-9840631C04B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589410" y="4586394"/>
                  <a:ext cx="173140" cy="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73" name="Straight Connector 93">
                  <a:extLst>
                    <a:ext uri="{FF2B5EF4-FFF2-40B4-BE49-F238E27FC236}">
                      <a16:creationId xmlns:a16="http://schemas.microsoft.com/office/drawing/2014/main" id="{89EB803A-3C54-494E-B18D-3D85DB9D326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589410" y="4444154"/>
                  <a:ext cx="173140" cy="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74" name="Straight Connector 94">
                  <a:extLst>
                    <a:ext uri="{FF2B5EF4-FFF2-40B4-BE49-F238E27FC236}">
                      <a16:creationId xmlns:a16="http://schemas.microsoft.com/office/drawing/2014/main" id="{D8416C0D-D698-E549-9EAD-2D92135E731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589410" y="4518661"/>
                  <a:ext cx="173140" cy="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17" name="Straight Connector 13">
                <a:extLst>
                  <a:ext uri="{FF2B5EF4-FFF2-40B4-BE49-F238E27FC236}">
                    <a16:creationId xmlns:a16="http://schemas.microsoft.com/office/drawing/2014/main" id="{7C416FE2-A5EF-6946-934B-503BA0F49D7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423460" y="1776032"/>
                <a:ext cx="0" cy="2636529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4">
                <a:extLst>
                  <a:ext uri="{FF2B5EF4-FFF2-40B4-BE49-F238E27FC236}">
                    <a16:creationId xmlns:a16="http://schemas.microsoft.com/office/drawing/2014/main" id="{15C7E2A3-6DE0-B34D-9561-02EEBC37379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05960" y="1769681"/>
                <a:ext cx="0" cy="2646054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119" name="Group 16">
                <a:extLst>
                  <a:ext uri="{FF2B5EF4-FFF2-40B4-BE49-F238E27FC236}">
                    <a16:creationId xmlns:a16="http://schemas.microsoft.com/office/drawing/2014/main" id="{D5FBDC5E-F864-6A42-93AD-74368FA0B833}"/>
                  </a:ext>
                </a:extLst>
              </p:cNvPr>
              <p:cNvGrpSpPr/>
              <p:nvPr/>
            </p:nvGrpSpPr>
            <p:grpSpPr>
              <a:xfrm>
                <a:off x="690337" y="2042505"/>
                <a:ext cx="160147" cy="182877"/>
                <a:chOff x="690337" y="1525670"/>
                <a:chExt cx="160147" cy="182877"/>
              </a:xfrm>
            </p:grpSpPr>
            <p:cxnSp>
              <p:nvCxnSpPr>
                <p:cNvPr id="166" name="Straight Connector 82">
                  <a:extLst>
                    <a:ext uri="{FF2B5EF4-FFF2-40B4-BE49-F238E27FC236}">
                      <a16:creationId xmlns:a16="http://schemas.microsoft.com/office/drawing/2014/main" id="{72E11DE7-F00E-3249-8103-DAC1FA2BA23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90337" y="1708547"/>
                  <a:ext cx="160146" cy="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67" name="Straight Connector 83">
                  <a:extLst>
                    <a:ext uri="{FF2B5EF4-FFF2-40B4-BE49-F238E27FC236}">
                      <a16:creationId xmlns:a16="http://schemas.microsoft.com/office/drawing/2014/main" id="{E6A76835-F2D9-204E-ADB2-4DBB317BD23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90337" y="1525671"/>
                  <a:ext cx="160147" cy="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68" name="Straight Connector 84">
                  <a:extLst>
                    <a:ext uri="{FF2B5EF4-FFF2-40B4-BE49-F238E27FC236}">
                      <a16:creationId xmlns:a16="http://schemas.microsoft.com/office/drawing/2014/main" id="{89EF8C91-A97D-2140-AEB0-4D5BB4F5291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90337" y="1529904"/>
                  <a:ext cx="0" cy="178643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69" name="Straight Connector 85">
                  <a:extLst>
                    <a:ext uri="{FF2B5EF4-FFF2-40B4-BE49-F238E27FC236}">
                      <a16:creationId xmlns:a16="http://schemas.microsoft.com/office/drawing/2014/main" id="{FC002E00-2914-3E4B-BE90-03F1E8081FB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93295" y="1525671"/>
                  <a:ext cx="157187" cy="182876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70" name="Straight Connector 86">
                  <a:extLst>
                    <a:ext uri="{FF2B5EF4-FFF2-40B4-BE49-F238E27FC236}">
                      <a16:creationId xmlns:a16="http://schemas.microsoft.com/office/drawing/2014/main" id="{95BD5B28-7985-8346-9D8C-F731BE65FBA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90337" y="1525670"/>
                  <a:ext cx="160145" cy="182877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71" name="Straight Connector 87">
                  <a:extLst>
                    <a:ext uri="{FF2B5EF4-FFF2-40B4-BE49-F238E27FC236}">
                      <a16:creationId xmlns:a16="http://schemas.microsoft.com/office/drawing/2014/main" id="{66F498BF-E6FD-8E4B-8345-AA23C7FC152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50482" y="1525670"/>
                  <a:ext cx="0" cy="178643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20" name="Straight Connector 17">
                <a:extLst>
                  <a:ext uri="{FF2B5EF4-FFF2-40B4-BE49-F238E27FC236}">
                    <a16:creationId xmlns:a16="http://schemas.microsoft.com/office/drawing/2014/main" id="{5DEF6219-E304-DB48-975E-2BC855A4CB2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47526" y="2045681"/>
                <a:ext cx="258434" cy="1058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8">
                <a:extLst>
                  <a:ext uri="{FF2B5EF4-FFF2-40B4-BE49-F238E27FC236}">
                    <a16:creationId xmlns:a16="http://schemas.microsoft.com/office/drawing/2014/main" id="{FB81D27E-CB9A-7449-81D4-52EF89C32FF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423460" y="2041447"/>
                <a:ext cx="804984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9">
                <a:extLst>
                  <a:ext uri="{FF2B5EF4-FFF2-40B4-BE49-F238E27FC236}">
                    <a16:creationId xmlns:a16="http://schemas.microsoft.com/office/drawing/2014/main" id="{B4C2258D-F128-D94F-801E-A186B34E797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671113" y="2225742"/>
                <a:ext cx="894526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20">
                <a:extLst>
                  <a:ext uri="{FF2B5EF4-FFF2-40B4-BE49-F238E27FC236}">
                    <a16:creationId xmlns:a16="http://schemas.microsoft.com/office/drawing/2014/main" id="{231A974E-D284-6A42-804E-B11C570CDF3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07870" y="1492173"/>
                <a:ext cx="804984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21">
                <a:extLst>
                  <a:ext uri="{FF2B5EF4-FFF2-40B4-BE49-F238E27FC236}">
                    <a16:creationId xmlns:a16="http://schemas.microsoft.com/office/drawing/2014/main" id="{72262E81-063D-674C-8F58-FA3BDF28BC6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05960" y="1488997"/>
                <a:ext cx="0" cy="29929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22">
                <a:extLst>
                  <a:ext uri="{FF2B5EF4-FFF2-40B4-BE49-F238E27FC236}">
                    <a16:creationId xmlns:a16="http://schemas.microsoft.com/office/drawing/2014/main" id="{891F3002-0D58-364A-A668-5637EB5E6FA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423460" y="1779208"/>
                <a:ext cx="489394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23">
                <a:extLst>
                  <a:ext uri="{FF2B5EF4-FFF2-40B4-BE49-F238E27FC236}">
                    <a16:creationId xmlns:a16="http://schemas.microsoft.com/office/drawing/2014/main" id="{EABF5030-B483-5843-811B-179857CA2DA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228445" y="2041447"/>
                <a:ext cx="128723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24">
                <a:extLst>
                  <a:ext uri="{FF2B5EF4-FFF2-40B4-BE49-F238E27FC236}">
                    <a16:creationId xmlns:a16="http://schemas.microsoft.com/office/drawing/2014/main" id="{65157F0F-C179-3341-9B1C-1B39857A4B0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12854" y="1488997"/>
                <a:ext cx="0" cy="82417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8" name="Straight Connector 25">
                <a:extLst>
                  <a:ext uri="{FF2B5EF4-FFF2-40B4-BE49-F238E27FC236}">
                    <a16:creationId xmlns:a16="http://schemas.microsoft.com/office/drawing/2014/main" id="{15AB3A29-1BEA-8D43-A07C-4819E4DB256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16030" y="1699967"/>
                <a:ext cx="0" cy="82417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9" name="Straight Connector 26">
                <a:extLst>
                  <a:ext uri="{FF2B5EF4-FFF2-40B4-BE49-F238E27FC236}">
                    <a16:creationId xmlns:a16="http://schemas.microsoft.com/office/drawing/2014/main" id="{87491448-7847-AA4D-9B7E-77CE31F33FF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12854" y="1698379"/>
                <a:ext cx="64752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0" name="Straight Connector 27">
                <a:extLst>
                  <a:ext uri="{FF2B5EF4-FFF2-40B4-BE49-F238E27FC236}">
                    <a16:creationId xmlns:a16="http://schemas.microsoft.com/office/drawing/2014/main" id="{FF57D724-D0C0-134A-9958-C23989255DF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12854" y="1568246"/>
                <a:ext cx="64752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1" name="Straight Connector 28">
                <a:extLst>
                  <a:ext uri="{FF2B5EF4-FFF2-40B4-BE49-F238E27FC236}">
                    <a16:creationId xmlns:a16="http://schemas.microsoft.com/office/drawing/2014/main" id="{4EFC432D-4F76-D84A-A67A-0F1D67EDD16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77606" y="1488997"/>
                <a:ext cx="0" cy="82417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29">
                <a:extLst>
                  <a:ext uri="{FF2B5EF4-FFF2-40B4-BE49-F238E27FC236}">
                    <a16:creationId xmlns:a16="http://schemas.microsoft.com/office/drawing/2014/main" id="{A7CC7399-C843-1149-A168-A045FA6F11E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77606" y="1696790"/>
                <a:ext cx="0" cy="82417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30">
                <a:extLst>
                  <a:ext uri="{FF2B5EF4-FFF2-40B4-BE49-F238E27FC236}">
                    <a16:creationId xmlns:a16="http://schemas.microsoft.com/office/drawing/2014/main" id="{571291AA-FA25-C045-AF14-1A6ACCD87BF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77606" y="1776031"/>
                <a:ext cx="379562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31">
                <a:extLst>
                  <a:ext uri="{FF2B5EF4-FFF2-40B4-BE49-F238E27FC236}">
                    <a16:creationId xmlns:a16="http://schemas.microsoft.com/office/drawing/2014/main" id="{9BE976C7-D6A5-204F-98FE-3948DCFFEF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77606" y="1491644"/>
                <a:ext cx="379562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32">
                <a:extLst>
                  <a:ext uri="{FF2B5EF4-FFF2-40B4-BE49-F238E27FC236}">
                    <a16:creationId xmlns:a16="http://schemas.microsoft.com/office/drawing/2014/main" id="{8316EC61-95F9-7B49-9119-2AB63D6606A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57168" y="2041447"/>
                <a:ext cx="548084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6" name="Straight Connector 33">
                <a:extLst>
                  <a:ext uri="{FF2B5EF4-FFF2-40B4-BE49-F238E27FC236}">
                    <a16:creationId xmlns:a16="http://schemas.microsoft.com/office/drawing/2014/main" id="{E74498FD-48ED-1249-AF24-5E63FD8D61A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57168" y="1491644"/>
                <a:ext cx="226443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34">
                <a:extLst>
                  <a:ext uri="{FF2B5EF4-FFF2-40B4-BE49-F238E27FC236}">
                    <a16:creationId xmlns:a16="http://schemas.microsoft.com/office/drawing/2014/main" id="{9D1DC3E2-8B36-CE41-95EE-98D0D1BD45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83611" y="1491644"/>
                <a:ext cx="996351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35">
                <a:extLst>
                  <a:ext uri="{FF2B5EF4-FFF2-40B4-BE49-F238E27FC236}">
                    <a16:creationId xmlns:a16="http://schemas.microsoft.com/office/drawing/2014/main" id="{B614674E-12CD-684A-98DF-D353739142C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565639" y="2220409"/>
                <a:ext cx="339613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36">
                <a:extLst>
                  <a:ext uri="{FF2B5EF4-FFF2-40B4-BE49-F238E27FC236}">
                    <a16:creationId xmlns:a16="http://schemas.microsoft.com/office/drawing/2014/main" id="{60B19613-59EB-834F-9FA6-418FCB5CE97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65639" y="1774445"/>
                <a:ext cx="1014323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38">
                <a:extLst>
                  <a:ext uri="{FF2B5EF4-FFF2-40B4-BE49-F238E27FC236}">
                    <a16:creationId xmlns:a16="http://schemas.microsoft.com/office/drawing/2014/main" id="{285E7023-F200-684B-914F-294084E9B31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39196" y="1776031"/>
                <a:ext cx="226443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40">
                <a:extLst>
                  <a:ext uri="{FF2B5EF4-FFF2-40B4-BE49-F238E27FC236}">
                    <a16:creationId xmlns:a16="http://schemas.microsoft.com/office/drawing/2014/main" id="{2CDB6181-1C70-E14D-B535-B068E209A23F}"/>
                  </a:ext>
                </a:extLst>
              </p:cNvPr>
              <p:cNvCxnSpPr/>
              <p:nvPr/>
            </p:nvCxnSpPr>
            <p:spPr>
              <a:xfrm flipV="1">
                <a:off x="1945230" y="1353447"/>
                <a:ext cx="0" cy="216379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41">
                <a:extLst>
                  <a:ext uri="{FF2B5EF4-FFF2-40B4-BE49-F238E27FC236}">
                    <a16:creationId xmlns:a16="http://schemas.microsoft.com/office/drawing/2014/main" id="{B1AE794C-E4D2-1340-8A6A-8640A8AB8B07}"/>
                  </a:ext>
                </a:extLst>
              </p:cNvPr>
              <p:cNvCxnSpPr>
                <a:cxnSpLocks/>
                <a:endCxn id="162" idx="4"/>
              </p:cNvCxnSpPr>
              <p:nvPr/>
            </p:nvCxnSpPr>
            <p:spPr>
              <a:xfrm flipV="1">
                <a:off x="1558203" y="1448779"/>
                <a:ext cx="0" cy="4022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3" name="Straight Connector 42">
                <a:extLst>
                  <a:ext uri="{FF2B5EF4-FFF2-40B4-BE49-F238E27FC236}">
                    <a16:creationId xmlns:a16="http://schemas.microsoft.com/office/drawing/2014/main" id="{5E65A85F-3B64-1545-B85E-4438C2D5CAF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073931" y="1407423"/>
                <a:ext cx="0" cy="87438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43">
                <a:extLst>
                  <a:ext uri="{FF2B5EF4-FFF2-40B4-BE49-F238E27FC236}">
                    <a16:creationId xmlns:a16="http://schemas.microsoft.com/office/drawing/2014/main" id="{F734CB79-20D2-7E48-A14A-88A91889638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82915" y="1953523"/>
                <a:ext cx="0" cy="87924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145" name="Group 44">
                <a:extLst>
                  <a:ext uri="{FF2B5EF4-FFF2-40B4-BE49-F238E27FC236}">
                    <a16:creationId xmlns:a16="http://schemas.microsoft.com/office/drawing/2014/main" id="{7B3FA579-4CE7-2C4B-86A5-95C00B4FD80C}"/>
                  </a:ext>
                </a:extLst>
              </p:cNvPr>
              <p:cNvGrpSpPr/>
              <p:nvPr/>
            </p:nvGrpSpPr>
            <p:grpSpPr>
              <a:xfrm>
                <a:off x="1507403" y="1353447"/>
                <a:ext cx="101600" cy="95332"/>
                <a:chOff x="1507403" y="836612"/>
                <a:chExt cx="101600" cy="95332"/>
              </a:xfrm>
            </p:grpSpPr>
            <p:sp>
              <p:nvSpPr>
                <p:cNvPr id="162" name="Flowchart: Connector 78">
                  <a:extLst>
                    <a:ext uri="{FF2B5EF4-FFF2-40B4-BE49-F238E27FC236}">
                      <a16:creationId xmlns:a16="http://schemas.microsoft.com/office/drawing/2014/main" id="{E65A393F-64E2-2643-84F2-BB2BBED631F5}"/>
                    </a:ext>
                  </a:extLst>
                </p:cNvPr>
                <p:cNvSpPr/>
                <p:nvPr/>
              </p:nvSpPr>
              <p:spPr>
                <a:xfrm>
                  <a:off x="1507403" y="836612"/>
                  <a:ext cx="101600" cy="95332"/>
                </a:xfrm>
                <a:prstGeom prst="flowChartConnector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grpSp>
              <p:nvGrpSpPr>
                <p:cNvPr id="163" name="Group 79">
                  <a:extLst>
                    <a:ext uri="{FF2B5EF4-FFF2-40B4-BE49-F238E27FC236}">
                      <a16:creationId xmlns:a16="http://schemas.microsoft.com/office/drawing/2014/main" id="{1E91ED85-C297-8644-AB8E-446823FCA130}"/>
                    </a:ext>
                  </a:extLst>
                </p:cNvPr>
                <p:cNvGrpSpPr/>
                <p:nvPr/>
              </p:nvGrpSpPr>
              <p:grpSpPr>
                <a:xfrm>
                  <a:off x="1522282" y="842733"/>
                  <a:ext cx="75504" cy="75250"/>
                  <a:chOff x="1522282" y="842733"/>
                  <a:chExt cx="75504" cy="75250"/>
                </a:xfrm>
              </p:grpSpPr>
              <p:cxnSp>
                <p:nvCxnSpPr>
                  <p:cNvPr id="164" name="Straight Connector 80">
                    <a:extLst>
                      <a:ext uri="{FF2B5EF4-FFF2-40B4-BE49-F238E27FC236}">
                        <a16:creationId xmlns:a16="http://schemas.microsoft.com/office/drawing/2014/main" id="{4510AFE8-E3FC-1548-9828-88AA7D0D2AC4}"/>
                      </a:ext>
                    </a:extLst>
                  </p:cNvPr>
                  <p:cNvCxnSpPr>
                    <a:stCxn id="162" idx="3"/>
                    <a:endCxn id="162" idx="7"/>
                  </p:cNvCxnSpPr>
                  <p:nvPr/>
                </p:nvCxnSpPr>
                <p:spPr>
                  <a:xfrm flipV="1">
                    <a:off x="1522282" y="850573"/>
                    <a:ext cx="71842" cy="6741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65" name="Isosceles Triangle 81">
                    <a:extLst>
                      <a:ext uri="{FF2B5EF4-FFF2-40B4-BE49-F238E27FC236}">
                        <a16:creationId xmlns:a16="http://schemas.microsoft.com/office/drawing/2014/main" id="{B173ABB1-B034-E147-BCBD-68D5DE020F88}"/>
                      </a:ext>
                    </a:extLst>
                  </p:cNvPr>
                  <p:cNvSpPr/>
                  <p:nvPr/>
                </p:nvSpPr>
                <p:spPr>
                  <a:xfrm rot="2667786" flipH="1">
                    <a:off x="1552067" y="842733"/>
                    <a:ext cx="45719" cy="45719"/>
                  </a:xfrm>
                  <a:prstGeom prst="triangl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</p:grpSp>
          </p:grpSp>
          <p:grpSp>
            <p:nvGrpSpPr>
              <p:cNvPr id="146" name="Group 45">
                <a:extLst>
                  <a:ext uri="{FF2B5EF4-FFF2-40B4-BE49-F238E27FC236}">
                    <a16:creationId xmlns:a16="http://schemas.microsoft.com/office/drawing/2014/main" id="{DB4A9ECB-999F-0044-882B-2576B97DDCBD}"/>
                  </a:ext>
                </a:extLst>
              </p:cNvPr>
              <p:cNvGrpSpPr/>
              <p:nvPr/>
            </p:nvGrpSpPr>
            <p:grpSpPr>
              <a:xfrm>
                <a:off x="3022000" y="1302020"/>
                <a:ext cx="101600" cy="95332"/>
                <a:chOff x="1507403" y="836612"/>
                <a:chExt cx="101600" cy="95332"/>
              </a:xfrm>
            </p:grpSpPr>
            <p:sp>
              <p:nvSpPr>
                <p:cNvPr id="158" name="Flowchart: Connector 74">
                  <a:extLst>
                    <a:ext uri="{FF2B5EF4-FFF2-40B4-BE49-F238E27FC236}">
                      <a16:creationId xmlns:a16="http://schemas.microsoft.com/office/drawing/2014/main" id="{FD34E613-3984-DC4D-BEDA-A12A2433B2A1}"/>
                    </a:ext>
                  </a:extLst>
                </p:cNvPr>
                <p:cNvSpPr/>
                <p:nvPr/>
              </p:nvSpPr>
              <p:spPr>
                <a:xfrm>
                  <a:off x="1507403" y="836612"/>
                  <a:ext cx="101600" cy="95332"/>
                </a:xfrm>
                <a:prstGeom prst="flowChartConnector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grpSp>
              <p:nvGrpSpPr>
                <p:cNvPr id="159" name="Group 75">
                  <a:extLst>
                    <a:ext uri="{FF2B5EF4-FFF2-40B4-BE49-F238E27FC236}">
                      <a16:creationId xmlns:a16="http://schemas.microsoft.com/office/drawing/2014/main" id="{8B5B80AD-3AED-6243-804B-52302713A29A}"/>
                    </a:ext>
                  </a:extLst>
                </p:cNvPr>
                <p:cNvGrpSpPr/>
                <p:nvPr/>
              </p:nvGrpSpPr>
              <p:grpSpPr>
                <a:xfrm>
                  <a:off x="1522282" y="842733"/>
                  <a:ext cx="75504" cy="75250"/>
                  <a:chOff x="1522282" y="842733"/>
                  <a:chExt cx="75504" cy="75250"/>
                </a:xfrm>
              </p:grpSpPr>
              <p:cxnSp>
                <p:nvCxnSpPr>
                  <p:cNvPr id="160" name="Straight Connector 76">
                    <a:extLst>
                      <a:ext uri="{FF2B5EF4-FFF2-40B4-BE49-F238E27FC236}">
                        <a16:creationId xmlns:a16="http://schemas.microsoft.com/office/drawing/2014/main" id="{1580969C-B2E1-A742-8029-33E7E9F10575}"/>
                      </a:ext>
                    </a:extLst>
                  </p:cNvPr>
                  <p:cNvCxnSpPr>
                    <a:stCxn id="158" idx="3"/>
                    <a:endCxn id="158" idx="7"/>
                  </p:cNvCxnSpPr>
                  <p:nvPr/>
                </p:nvCxnSpPr>
                <p:spPr>
                  <a:xfrm flipV="1">
                    <a:off x="1522282" y="850573"/>
                    <a:ext cx="71842" cy="6741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61" name="Isosceles Triangle 77">
                    <a:extLst>
                      <a:ext uri="{FF2B5EF4-FFF2-40B4-BE49-F238E27FC236}">
                        <a16:creationId xmlns:a16="http://schemas.microsoft.com/office/drawing/2014/main" id="{C29869C4-0CBB-2E49-9241-47A9E353E76A}"/>
                      </a:ext>
                    </a:extLst>
                  </p:cNvPr>
                  <p:cNvSpPr/>
                  <p:nvPr/>
                </p:nvSpPr>
                <p:spPr>
                  <a:xfrm rot="2667786" flipH="1">
                    <a:off x="1552067" y="842733"/>
                    <a:ext cx="45719" cy="45719"/>
                  </a:xfrm>
                  <a:prstGeom prst="triangl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</p:grpSp>
          </p:grpSp>
          <p:grpSp>
            <p:nvGrpSpPr>
              <p:cNvPr id="147" name="Group 46">
                <a:extLst>
                  <a:ext uri="{FF2B5EF4-FFF2-40B4-BE49-F238E27FC236}">
                    <a16:creationId xmlns:a16="http://schemas.microsoft.com/office/drawing/2014/main" id="{6B124FEB-B9C7-0C47-B607-481F4E507D95}"/>
                  </a:ext>
                </a:extLst>
              </p:cNvPr>
              <p:cNvGrpSpPr/>
              <p:nvPr/>
            </p:nvGrpSpPr>
            <p:grpSpPr>
              <a:xfrm>
                <a:off x="833445" y="1849595"/>
                <a:ext cx="101600" cy="95332"/>
                <a:chOff x="1507403" y="836612"/>
                <a:chExt cx="101600" cy="95332"/>
              </a:xfrm>
            </p:grpSpPr>
            <p:sp>
              <p:nvSpPr>
                <p:cNvPr id="154" name="Flowchart: Connector 70">
                  <a:extLst>
                    <a:ext uri="{FF2B5EF4-FFF2-40B4-BE49-F238E27FC236}">
                      <a16:creationId xmlns:a16="http://schemas.microsoft.com/office/drawing/2014/main" id="{AD97D2EC-12EF-E74D-82D6-2F7B255EB8F9}"/>
                    </a:ext>
                  </a:extLst>
                </p:cNvPr>
                <p:cNvSpPr/>
                <p:nvPr/>
              </p:nvSpPr>
              <p:spPr>
                <a:xfrm>
                  <a:off x="1507403" y="836612"/>
                  <a:ext cx="101600" cy="95332"/>
                </a:xfrm>
                <a:prstGeom prst="flowChartConnector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grpSp>
              <p:nvGrpSpPr>
                <p:cNvPr id="155" name="Group 71">
                  <a:extLst>
                    <a:ext uri="{FF2B5EF4-FFF2-40B4-BE49-F238E27FC236}">
                      <a16:creationId xmlns:a16="http://schemas.microsoft.com/office/drawing/2014/main" id="{24F1B885-2F6E-AA4E-A59A-331549621B1E}"/>
                    </a:ext>
                  </a:extLst>
                </p:cNvPr>
                <p:cNvGrpSpPr/>
                <p:nvPr/>
              </p:nvGrpSpPr>
              <p:grpSpPr>
                <a:xfrm>
                  <a:off x="1522282" y="842733"/>
                  <a:ext cx="75504" cy="75250"/>
                  <a:chOff x="1522282" y="842733"/>
                  <a:chExt cx="75504" cy="75250"/>
                </a:xfrm>
              </p:grpSpPr>
              <p:cxnSp>
                <p:nvCxnSpPr>
                  <p:cNvPr id="156" name="Straight Connector 72">
                    <a:extLst>
                      <a:ext uri="{FF2B5EF4-FFF2-40B4-BE49-F238E27FC236}">
                        <a16:creationId xmlns:a16="http://schemas.microsoft.com/office/drawing/2014/main" id="{E9B917D9-AA68-A741-B177-8C4B9FE69C40}"/>
                      </a:ext>
                    </a:extLst>
                  </p:cNvPr>
                  <p:cNvCxnSpPr>
                    <a:stCxn id="154" idx="3"/>
                    <a:endCxn id="154" idx="7"/>
                  </p:cNvCxnSpPr>
                  <p:nvPr/>
                </p:nvCxnSpPr>
                <p:spPr>
                  <a:xfrm flipV="1">
                    <a:off x="1522282" y="850573"/>
                    <a:ext cx="71842" cy="6741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57" name="Isosceles Triangle 73">
                    <a:extLst>
                      <a:ext uri="{FF2B5EF4-FFF2-40B4-BE49-F238E27FC236}">
                        <a16:creationId xmlns:a16="http://schemas.microsoft.com/office/drawing/2014/main" id="{D4E9F072-C175-D04D-A8C6-7F616AC53414}"/>
                      </a:ext>
                    </a:extLst>
                  </p:cNvPr>
                  <p:cNvSpPr/>
                  <p:nvPr/>
                </p:nvSpPr>
                <p:spPr>
                  <a:xfrm rot="2667786" flipH="1">
                    <a:off x="1552067" y="842733"/>
                    <a:ext cx="45719" cy="45719"/>
                  </a:xfrm>
                  <a:prstGeom prst="triangl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</p:grp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8" name="TextBox 147">
                    <a:extLst>
                      <a:ext uri="{FF2B5EF4-FFF2-40B4-BE49-F238E27FC236}">
                        <a16:creationId xmlns:a16="http://schemas.microsoft.com/office/drawing/2014/main" id="{9436EEF4-63BB-F942-AF45-25C5CEB2DA52}"/>
                      </a:ext>
                    </a:extLst>
                  </p:cNvPr>
                  <p:cNvSpPr txBox="1"/>
                  <p:nvPr/>
                </p:nvSpPr>
                <p:spPr>
                  <a:xfrm>
                    <a:off x="1021294" y="1022294"/>
                    <a:ext cx="995724" cy="277127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ru-RU" sz="11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ru-RU" sz="1100" b="0" i="1" smtClean="0">
                                  <a:latin typeface="Cambria Math" panose="02040503050406030204" pitchFamily="18" charset="0"/>
                                </a:rPr>
                                <m:t>буф</m:t>
                              </m:r>
                            </m:sub>
                          </m:sSub>
                        </m:oMath>
                      </m:oMathPara>
                    </a14:m>
                    <a:endParaRPr lang="ru-RU" sz="1100" dirty="0"/>
                  </a:p>
                </p:txBody>
              </p:sp>
            </mc:Choice>
            <mc:Fallback xmlns="">
              <p:sp>
                <p:nvSpPr>
                  <p:cNvPr id="209" name="TextBox 208">
                    <a:extLst>
                      <a:ext uri="{FF2B5EF4-FFF2-40B4-BE49-F238E27FC236}">
                        <a16:creationId xmlns:a16="http://schemas.microsoft.com/office/drawing/2014/main" id="{893AC6B8-FAED-46F0-990E-84B61637AB4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21294" y="1022294"/>
                    <a:ext cx="995724" cy="277127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b="-4444"/>
                    </a:stretch>
                  </a:blipFill>
                </p:spPr>
                <p:txBody>
                  <a:bodyPr/>
                  <a:lstStyle/>
                  <a:p>
                    <a:r>
                      <a:rPr lang="ru-RU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9" name="TextBox 148">
                    <a:extLst>
                      <a:ext uri="{FF2B5EF4-FFF2-40B4-BE49-F238E27FC236}">
                        <a16:creationId xmlns:a16="http://schemas.microsoft.com/office/drawing/2014/main" id="{80F3D836-934A-934C-8DA3-EB0BFD819A42}"/>
                      </a:ext>
                    </a:extLst>
                  </p:cNvPr>
                  <p:cNvSpPr txBox="1"/>
                  <p:nvPr/>
                </p:nvSpPr>
                <p:spPr>
                  <a:xfrm>
                    <a:off x="2583611" y="1012639"/>
                    <a:ext cx="995724" cy="26161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ru-RU" sz="11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ru-RU" sz="1100" b="0" i="1" smtClean="0">
                                  <a:latin typeface="Cambria Math" panose="02040503050406030204" pitchFamily="18" charset="0"/>
                                </a:rPr>
                                <m:t>лин</m:t>
                              </m:r>
                            </m:sub>
                          </m:sSub>
                        </m:oMath>
                      </m:oMathPara>
                    </a14:m>
                    <a:endParaRPr lang="ru-RU" sz="1100" dirty="0"/>
                  </a:p>
                </p:txBody>
              </p:sp>
            </mc:Choice>
            <mc:Fallback xmlns="">
              <p:sp>
                <p:nvSpPr>
                  <p:cNvPr id="211" name="TextBox 210">
                    <a:extLst>
                      <a:ext uri="{FF2B5EF4-FFF2-40B4-BE49-F238E27FC236}">
                        <a16:creationId xmlns:a16="http://schemas.microsoft.com/office/drawing/2014/main" id="{22673DEB-1732-4409-89C9-D3C90B82863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83611" y="1012639"/>
                    <a:ext cx="995724" cy="261610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ru-RU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BA4E5D7F-9A03-0848-8D36-7F05C1FC6C15}"/>
                  </a:ext>
                </a:extLst>
              </p:cNvPr>
              <p:cNvSpPr txBox="1"/>
              <p:nvPr/>
            </p:nvSpPr>
            <p:spPr>
              <a:xfrm>
                <a:off x="1661500" y="1152685"/>
                <a:ext cx="603009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ru-RU" sz="1000" dirty="0"/>
                  <a:t>штуцер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1" name="TextBox 150">
                    <a:extLst>
                      <a:ext uri="{FF2B5EF4-FFF2-40B4-BE49-F238E27FC236}">
                        <a16:creationId xmlns:a16="http://schemas.microsoft.com/office/drawing/2014/main" id="{A9B73DCD-1B89-5C4F-8E8E-E092E885160D}"/>
                      </a:ext>
                    </a:extLst>
                  </p:cNvPr>
                  <p:cNvSpPr txBox="1"/>
                  <p:nvPr/>
                </p:nvSpPr>
                <p:spPr>
                  <a:xfrm>
                    <a:off x="378757" y="1557834"/>
                    <a:ext cx="995724" cy="27674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ru-RU" sz="11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ru-RU" sz="1100" b="0" i="1" smtClean="0">
                                  <a:latin typeface="Cambria Math" panose="02040503050406030204" pitchFamily="18" charset="0"/>
                                </a:rPr>
                                <m:t>затр</m:t>
                              </m:r>
                            </m:sub>
                          </m:sSub>
                        </m:oMath>
                      </m:oMathPara>
                    </a14:m>
                    <a:endParaRPr lang="ru-RU" sz="1100" dirty="0"/>
                  </a:p>
                </p:txBody>
              </p:sp>
            </mc:Choice>
            <mc:Fallback xmlns="">
              <p:sp>
                <p:nvSpPr>
                  <p:cNvPr id="215" name="TextBox 214">
                    <a:extLst>
                      <a:ext uri="{FF2B5EF4-FFF2-40B4-BE49-F238E27FC236}">
                        <a16:creationId xmlns:a16="http://schemas.microsoft.com/office/drawing/2014/main" id="{1E41F2C1-5640-444D-B32C-FE92AB57D54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78757" y="1557834"/>
                    <a:ext cx="995724" cy="27674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ru-RU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2" name="TextBox 151">
                    <a:extLst>
                      <a:ext uri="{FF2B5EF4-FFF2-40B4-BE49-F238E27FC236}">
                        <a16:creationId xmlns:a16="http://schemas.microsoft.com/office/drawing/2014/main" id="{9C9CAFA5-2DCC-264C-A197-93FB249426A6}"/>
                      </a:ext>
                    </a:extLst>
                  </p:cNvPr>
                  <p:cNvSpPr txBox="1"/>
                  <p:nvPr/>
                </p:nvSpPr>
                <p:spPr>
                  <a:xfrm>
                    <a:off x="617385" y="5333862"/>
                    <a:ext cx="995724" cy="26161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ru-RU" sz="11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ru-RU" sz="1100" b="0" i="1" smtClean="0">
                                  <a:latin typeface="Cambria Math" panose="02040503050406030204" pitchFamily="18" charset="0"/>
                                </a:rPr>
                                <m:t>заб</m:t>
                              </m:r>
                            </m:sub>
                          </m:sSub>
                        </m:oMath>
                      </m:oMathPara>
                    </a14:m>
                    <a:endParaRPr lang="ru-RU" sz="1100" dirty="0"/>
                  </a:p>
                </p:txBody>
              </p:sp>
            </mc:Choice>
            <mc:Fallback xmlns="">
              <p:sp>
                <p:nvSpPr>
                  <p:cNvPr id="226" name="TextBox 225">
                    <a:extLst>
                      <a:ext uri="{FF2B5EF4-FFF2-40B4-BE49-F238E27FC236}">
                        <a16:creationId xmlns:a16="http://schemas.microsoft.com/office/drawing/2014/main" id="{D38BE316-9B41-43AC-843D-B56DA14D2F0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7385" y="5333862"/>
                    <a:ext cx="995724" cy="261610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ru-RU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53" name="Freeform: Shape 59">
                <a:extLst>
                  <a:ext uri="{FF2B5EF4-FFF2-40B4-BE49-F238E27FC236}">
                    <a16:creationId xmlns:a16="http://schemas.microsoft.com/office/drawing/2014/main" id="{8A6C5A5D-B11C-A943-A671-7E5DE6C34956}"/>
                  </a:ext>
                </a:extLst>
              </p:cNvPr>
              <p:cNvSpPr/>
              <p:nvPr/>
            </p:nvSpPr>
            <p:spPr>
              <a:xfrm>
                <a:off x="792707" y="5072932"/>
                <a:ext cx="797554" cy="333955"/>
              </a:xfrm>
              <a:custGeom>
                <a:avLst/>
                <a:gdLst>
                  <a:gd name="connsiteX0" fmla="*/ 129644 w 797554"/>
                  <a:gd name="connsiteY0" fmla="*/ 333955 h 333955"/>
                  <a:gd name="connsiteX1" fmla="*/ 50131 w 797554"/>
                  <a:gd name="connsiteY1" fmla="*/ 198783 h 333955"/>
                  <a:gd name="connsiteX2" fmla="*/ 797554 w 797554"/>
                  <a:gd name="connsiteY2" fmla="*/ 0 h 333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97554" h="333955">
                    <a:moveTo>
                      <a:pt x="129644" y="333955"/>
                    </a:moveTo>
                    <a:cubicBezTo>
                      <a:pt x="34228" y="294198"/>
                      <a:pt x="-61187" y="254442"/>
                      <a:pt x="50131" y="198783"/>
                    </a:cubicBezTo>
                    <a:cubicBezTo>
                      <a:pt x="161449" y="143124"/>
                      <a:pt x="663707" y="35781"/>
                      <a:pt x="797554" y="0"/>
                    </a:cubicBezTo>
                  </a:path>
                </a:pathLst>
              </a:custGeom>
              <a:ln>
                <a:prstDash val="lg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</p:grpSp>
        <p:cxnSp>
          <p:nvCxnSpPr>
            <p:cNvPr id="104" name="Straight Connector 99">
              <a:extLst>
                <a:ext uri="{FF2B5EF4-FFF2-40B4-BE49-F238E27FC236}">
                  <a16:creationId xmlns:a16="http://schemas.microsoft.com/office/drawing/2014/main" id="{44026D0B-7340-6543-9EB8-2C5E1765AB56}"/>
                </a:ext>
              </a:extLst>
            </p:cNvPr>
            <p:cNvCxnSpPr>
              <a:cxnSpLocks/>
            </p:cNvCxnSpPr>
            <p:nvPr/>
          </p:nvCxnSpPr>
          <p:spPr>
            <a:xfrm>
              <a:off x="1460559" y="5173439"/>
              <a:ext cx="326606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5" name="TextBox 104">
                  <a:extLst>
                    <a:ext uri="{FF2B5EF4-FFF2-40B4-BE49-F238E27FC236}">
                      <a16:creationId xmlns:a16="http://schemas.microsoft.com/office/drawing/2014/main" id="{D9399784-8A08-EF43-8B49-DC70507CA41B}"/>
                    </a:ext>
                  </a:extLst>
                </p:cNvPr>
                <p:cNvSpPr txBox="1"/>
                <p:nvPr/>
              </p:nvSpPr>
              <p:spPr>
                <a:xfrm>
                  <a:off x="2375717" y="5341069"/>
                  <a:ext cx="995724" cy="2616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ru-RU" sz="11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ru-RU" sz="1100" b="0" i="1" smtClean="0">
                                <a:latin typeface="Cambria Math" panose="02040503050406030204" pitchFamily="18" charset="0"/>
                              </a:rPr>
                              <m:t>пл</m:t>
                            </m:r>
                          </m:sub>
                        </m:sSub>
                      </m:oMath>
                    </m:oMathPara>
                  </a14:m>
                  <a:endParaRPr lang="ru-RU" sz="1100" dirty="0"/>
                </a:p>
              </p:txBody>
            </p:sp>
          </mc:Choice>
          <mc:Fallback xmlns=""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F12541EC-B16F-4AE1-8B65-AEEEF0D21FE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75717" y="5341069"/>
                  <a:ext cx="995724" cy="26161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7D184647-79C1-A146-8C72-24D6C9A7438B}"/>
                    </a:ext>
                  </a:extLst>
                </p:cNvPr>
                <p:cNvSpPr txBox="1"/>
                <p:nvPr/>
              </p:nvSpPr>
              <p:spPr>
                <a:xfrm>
                  <a:off x="2371617" y="5341069"/>
                  <a:ext cx="995724" cy="2616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ru-RU" sz="11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ru-RU" sz="1100" b="0" i="1" smtClean="0">
                                <a:latin typeface="Cambria Math" panose="02040503050406030204" pitchFamily="18" charset="0"/>
                              </a:rPr>
                              <m:t>пл</m:t>
                            </m:r>
                          </m:sub>
                        </m:sSub>
                      </m:oMath>
                    </m:oMathPara>
                  </a14:m>
                  <a:endParaRPr lang="ru-RU" sz="1100" dirty="0"/>
                </a:p>
              </p:txBody>
            </p:sp>
          </mc:Choice>
          <mc:Fallback xmlns="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06303417-38D8-4A5B-AA5E-7DCF3ADA89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71617" y="5341069"/>
                  <a:ext cx="995724" cy="26161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B5203017-6ECE-E441-BBD7-14A43575935B}"/>
                    </a:ext>
                  </a:extLst>
                </p:cNvPr>
                <p:cNvSpPr txBox="1"/>
                <p:nvPr/>
              </p:nvSpPr>
              <p:spPr>
                <a:xfrm>
                  <a:off x="444273" y="4904281"/>
                  <a:ext cx="745405" cy="23496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ru-RU" sz="11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ru-RU" sz="1100" b="0" i="1" smtClean="0">
                                <a:latin typeface="Cambria Math" panose="02040503050406030204" pitchFamily="18" charset="0"/>
                              </a:rPr>
                              <m:t>б</m:t>
                            </m:r>
                          </m:sub>
                        </m:sSub>
                      </m:oMath>
                    </m:oMathPara>
                  </a14:m>
                  <a:endParaRPr lang="ru-RU" sz="1100" dirty="0"/>
                </a:p>
              </p:txBody>
            </p:sp>
          </mc:Choice>
          <mc:Fallback xmlns="">
            <p:sp>
              <p:nvSpPr>
                <p:cNvPr id="190" name="TextBox 189">
                  <a:extLst>
                    <a:ext uri="{FF2B5EF4-FFF2-40B4-BE49-F238E27FC236}">
                      <a16:creationId xmlns:a16="http://schemas.microsoft.com/office/drawing/2014/main" id="{28EF67A6-A69B-4451-8179-BBA295566B7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4273" y="4904281"/>
                  <a:ext cx="745405" cy="23496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8" name="Straight Arrow Connector 127">
              <a:extLst>
                <a:ext uri="{FF2B5EF4-FFF2-40B4-BE49-F238E27FC236}">
                  <a16:creationId xmlns:a16="http://schemas.microsoft.com/office/drawing/2014/main" id="{57F16676-C9B3-3B44-A0BB-5BCEBB2B3A98}"/>
                </a:ext>
              </a:extLst>
            </p:cNvPr>
            <p:cNvCxnSpPr/>
            <p:nvPr/>
          </p:nvCxnSpPr>
          <p:spPr>
            <a:xfrm flipH="1">
              <a:off x="1703973" y="5602679"/>
              <a:ext cx="41317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Arrow Connector 128">
              <a:extLst>
                <a:ext uri="{FF2B5EF4-FFF2-40B4-BE49-F238E27FC236}">
                  <a16:creationId xmlns:a16="http://schemas.microsoft.com/office/drawing/2014/main" id="{7AF7E985-9165-F749-9446-B5305A88AFA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606645" y="3702078"/>
              <a:ext cx="7772" cy="41401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8" name="Фигура, имеющая форму буквы L 177">
            <a:extLst>
              <a:ext uri="{FF2B5EF4-FFF2-40B4-BE49-F238E27FC236}">
                <a16:creationId xmlns:a16="http://schemas.microsoft.com/office/drawing/2014/main" id="{03E61359-1836-7040-AC40-A59A95DBE126}"/>
              </a:ext>
            </a:extLst>
          </p:cNvPr>
          <p:cNvSpPr/>
          <p:nvPr/>
        </p:nvSpPr>
        <p:spPr>
          <a:xfrm flipH="1">
            <a:off x="9292981" y="3988781"/>
            <a:ext cx="210769" cy="255581"/>
          </a:xfrm>
          <a:prstGeom prst="corner">
            <a:avLst>
              <a:gd name="adj1" fmla="val 43755"/>
              <a:gd name="adj2" fmla="val 5000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9" name="Фигура, имеющая форму буквы L 178">
            <a:extLst>
              <a:ext uri="{FF2B5EF4-FFF2-40B4-BE49-F238E27FC236}">
                <a16:creationId xmlns:a16="http://schemas.microsoft.com/office/drawing/2014/main" id="{3A7DB1C8-0541-F144-88B8-7BB754DC177D}"/>
              </a:ext>
            </a:extLst>
          </p:cNvPr>
          <p:cNvSpPr/>
          <p:nvPr/>
        </p:nvSpPr>
        <p:spPr>
          <a:xfrm flipH="1">
            <a:off x="9292980" y="4505471"/>
            <a:ext cx="210769" cy="255581"/>
          </a:xfrm>
          <a:prstGeom prst="corner">
            <a:avLst>
              <a:gd name="adj1" fmla="val 43755"/>
              <a:gd name="adj2" fmla="val 5000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0" name="Фигура, имеющая форму буквы L 179">
            <a:extLst>
              <a:ext uri="{FF2B5EF4-FFF2-40B4-BE49-F238E27FC236}">
                <a16:creationId xmlns:a16="http://schemas.microsoft.com/office/drawing/2014/main" id="{F1AD87DD-D70A-7B4F-B1B7-BBDADA27B7C6}"/>
              </a:ext>
            </a:extLst>
          </p:cNvPr>
          <p:cNvSpPr/>
          <p:nvPr/>
        </p:nvSpPr>
        <p:spPr>
          <a:xfrm flipH="1">
            <a:off x="9308753" y="5119195"/>
            <a:ext cx="210769" cy="255581"/>
          </a:xfrm>
          <a:prstGeom prst="corner">
            <a:avLst>
              <a:gd name="adj1" fmla="val 43755"/>
              <a:gd name="adj2" fmla="val 5000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285146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C23760C-690C-D244-8497-B210458C3F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solidFill>
            <a:schemeClr val="bg1"/>
          </a:solidFill>
        </p:spPr>
        <p:txBody>
          <a:bodyPr/>
          <a:lstStyle/>
          <a:p>
            <a:r>
              <a:rPr lang="ru-RU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Запуск газлифтной скважины</a:t>
            </a:r>
          </a:p>
        </p:txBody>
      </p:sp>
      <p:cxnSp>
        <p:nvCxnSpPr>
          <p:cNvPr id="94" name="Прямая соединительная линия 93">
            <a:extLst>
              <a:ext uri="{FF2B5EF4-FFF2-40B4-BE49-F238E27FC236}">
                <a16:creationId xmlns:a16="http://schemas.microsoft.com/office/drawing/2014/main" id="{8ED7E7DA-11CB-354B-8AD3-AE72A6B5245E}"/>
              </a:ext>
            </a:extLst>
          </p:cNvPr>
          <p:cNvCxnSpPr>
            <a:cxnSpLocks/>
          </p:cNvCxnSpPr>
          <p:nvPr/>
        </p:nvCxnSpPr>
        <p:spPr>
          <a:xfrm>
            <a:off x="828675" y="1674565"/>
            <a:ext cx="10529888" cy="0"/>
          </a:xfrm>
          <a:prstGeom prst="line">
            <a:avLst/>
          </a:prstGeom>
          <a:ln w="47625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Номер слайда 3">
            <a:extLst>
              <a:ext uri="{FF2B5EF4-FFF2-40B4-BE49-F238E27FC236}">
                <a16:creationId xmlns:a16="http://schemas.microsoft.com/office/drawing/2014/main" id="{C5E63813-3440-2643-BE66-F8DB99D89A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88AC0803-CFD0-497F-8DF6-4786DF9E2156}" type="slidenum">
              <a:rPr lang="ru-RU" smtClean="0"/>
              <a:t>19</a:t>
            </a:fld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A479C3C-AC0D-E149-8557-A3F0999564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1144" y="2546885"/>
            <a:ext cx="5771322" cy="4174590"/>
          </a:xfrm>
          <a:prstGeom prst="rect">
            <a:avLst/>
          </a:prstGeom>
        </p:spPr>
      </p:pic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95BB5835-4B41-B845-8968-EE1FD78670D1}"/>
              </a:ext>
            </a:extLst>
          </p:cNvPr>
          <p:cNvGrpSpPr/>
          <p:nvPr/>
        </p:nvGrpSpPr>
        <p:grpSpPr>
          <a:xfrm>
            <a:off x="575963" y="1768846"/>
            <a:ext cx="4176354" cy="4368564"/>
            <a:chOff x="1187624" y="807554"/>
            <a:chExt cx="4251533" cy="4209151"/>
          </a:xfrm>
        </p:grpSpPr>
        <p:pic>
          <p:nvPicPr>
            <p:cNvPr id="7" name="Picture 16" descr="Animated Continuous Gas Lift">
              <a:extLst>
                <a:ext uri="{FF2B5EF4-FFF2-40B4-BE49-F238E27FC236}">
                  <a16:creationId xmlns:a16="http://schemas.microsoft.com/office/drawing/2014/main" id="{3842C770-6E72-534D-BB56-40CAB5FE67F4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7624" y="807554"/>
              <a:ext cx="3781816" cy="42091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 Box 18">
              <a:extLst>
                <a:ext uri="{FF2B5EF4-FFF2-40B4-BE49-F238E27FC236}">
                  <a16:creationId xmlns:a16="http://schemas.microsoft.com/office/drawing/2014/main" id="{B6D9E87E-33E7-F24A-92E0-AD28ADB8E30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24607" y="2317397"/>
              <a:ext cx="2114550" cy="47320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ru-RU" altLang="ru-RU" sz="1400" b="1" dirty="0">
                  <a:latin typeface="Arial" panose="020B0604020202020204" pitchFamily="34" charset="0"/>
                </a:rPr>
                <a:t>Запускной клапан</a:t>
              </a:r>
            </a:p>
            <a:p>
              <a:pPr>
                <a:spcBef>
                  <a:spcPct val="50000"/>
                </a:spcBef>
              </a:pPr>
              <a:r>
                <a:rPr lang="ru-RU" altLang="ru-RU" sz="1400" b="1" dirty="0">
                  <a:latin typeface="Arial" panose="020B0604020202020204" pitchFamily="34" charset="0"/>
                </a:rPr>
                <a:t>Мандрель </a:t>
              </a:r>
              <a:endParaRPr lang="en-US" altLang="ru-RU" sz="1400" b="1" dirty="0">
                <a:latin typeface="Arial" panose="020B0604020202020204" pitchFamily="34" charset="0"/>
              </a:endParaRPr>
            </a:p>
          </p:txBody>
        </p:sp>
        <p:sp>
          <p:nvSpPr>
            <p:cNvPr id="9" name="Text Box 19">
              <a:extLst>
                <a:ext uri="{FF2B5EF4-FFF2-40B4-BE49-F238E27FC236}">
                  <a16:creationId xmlns:a16="http://schemas.microsoft.com/office/drawing/2014/main" id="{950C3291-B939-AE43-96A3-E1EC86B06DA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33053" y="2912129"/>
              <a:ext cx="1543050" cy="2308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ru-RU" altLang="ru-RU" sz="1400" b="1" dirty="0">
                  <a:latin typeface="Arial" panose="020B0604020202020204" pitchFamily="34" charset="0"/>
                </a:rPr>
                <a:t>НКТ</a:t>
              </a:r>
              <a:endParaRPr lang="en-US" altLang="ru-RU" sz="1400" b="1" dirty="0">
                <a:latin typeface="Arial" panose="020B0604020202020204" pitchFamily="34" charset="0"/>
              </a:endParaRPr>
            </a:p>
          </p:txBody>
        </p:sp>
        <p:sp>
          <p:nvSpPr>
            <p:cNvPr id="10" name="Text Box 21">
              <a:extLst>
                <a:ext uri="{FF2B5EF4-FFF2-40B4-BE49-F238E27FC236}">
                  <a16:creationId xmlns:a16="http://schemas.microsoft.com/office/drawing/2014/main" id="{FBADFDD1-7C10-FF4B-892D-C18BF339875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28303" y="4173263"/>
              <a:ext cx="1543050" cy="2308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ru-RU" altLang="ru-RU" sz="1400" b="1" dirty="0">
                  <a:latin typeface="Arial" panose="020B0604020202020204" pitchFamily="34" charset="0"/>
                </a:rPr>
                <a:t>Пакер</a:t>
              </a:r>
              <a:endParaRPr lang="en-US" altLang="ru-RU" sz="1400" b="1" dirty="0">
                <a:latin typeface="Arial" panose="020B0604020202020204" pitchFamily="34" charset="0"/>
              </a:endParaRPr>
            </a:p>
          </p:txBody>
        </p:sp>
        <p:sp>
          <p:nvSpPr>
            <p:cNvPr id="11" name="Text Box 22">
              <a:extLst>
                <a:ext uri="{FF2B5EF4-FFF2-40B4-BE49-F238E27FC236}">
                  <a16:creationId xmlns:a16="http://schemas.microsoft.com/office/drawing/2014/main" id="{84B4249D-E8EC-A245-91D1-1A818C504A7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41609" y="1164360"/>
              <a:ext cx="1190625" cy="3924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r">
                <a:spcBef>
                  <a:spcPct val="50000"/>
                </a:spcBef>
              </a:pPr>
              <a:r>
                <a:rPr lang="ru-RU" altLang="ru-RU" sz="1400" b="1" dirty="0">
                  <a:latin typeface="Arial" panose="020B0604020202020204" pitchFamily="34" charset="0"/>
                </a:rPr>
                <a:t>Фонтанная арматура</a:t>
              </a:r>
              <a:endParaRPr lang="en-US" altLang="ru-RU" sz="1400" b="1" dirty="0">
                <a:latin typeface="Arial" panose="020B0604020202020204" pitchFamily="34" charset="0"/>
              </a:endParaRPr>
            </a:p>
          </p:txBody>
        </p:sp>
        <p:sp>
          <p:nvSpPr>
            <p:cNvPr id="12" name="Text Box 23">
              <a:extLst>
                <a:ext uri="{FF2B5EF4-FFF2-40B4-BE49-F238E27FC236}">
                  <a16:creationId xmlns:a16="http://schemas.microsoft.com/office/drawing/2014/main" id="{1FA06BF1-762C-1C44-A102-FBEA1D35E35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51920" y="845512"/>
              <a:ext cx="1190625" cy="3924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ru-RU" altLang="ru-RU" sz="1400" b="1" dirty="0">
                  <a:latin typeface="Arial" panose="020B0604020202020204" pitchFamily="34" charset="0"/>
                </a:rPr>
                <a:t>Штуцер на закачку</a:t>
              </a:r>
              <a:endParaRPr lang="en-US" altLang="ru-RU" sz="1400" b="1" dirty="0">
                <a:latin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818261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C23760C-690C-D244-8497-B210458C3F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solidFill>
            <a:schemeClr val="bg1"/>
          </a:solidFill>
        </p:spPr>
        <p:txBody>
          <a:bodyPr/>
          <a:lstStyle/>
          <a:p>
            <a:r>
              <a:rPr lang="ru-RU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Устройство фонтанной скважины</a:t>
            </a:r>
          </a:p>
        </p:txBody>
      </p:sp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6C6F4D66-6025-1245-AA05-7EC8C1CDE3EA}"/>
              </a:ext>
            </a:extLst>
          </p:cNvPr>
          <p:cNvGrpSpPr/>
          <p:nvPr/>
        </p:nvGrpSpPr>
        <p:grpSpPr>
          <a:xfrm>
            <a:off x="7323074" y="1902851"/>
            <a:ext cx="3893750" cy="4955149"/>
            <a:chOff x="427458" y="1773517"/>
            <a:chExt cx="3507103" cy="4582833"/>
          </a:xfrm>
        </p:grpSpPr>
        <p:grpSp>
          <p:nvGrpSpPr>
            <p:cNvPr id="8" name="Group 4">
              <a:extLst>
                <a:ext uri="{FF2B5EF4-FFF2-40B4-BE49-F238E27FC236}">
                  <a16:creationId xmlns:a16="http://schemas.microsoft.com/office/drawing/2014/main" id="{CD3B091D-336F-E144-BE16-8EF9E7F2B5BE}"/>
                </a:ext>
              </a:extLst>
            </p:cNvPr>
            <p:cNvGrpSpPr/>
            <p:nvPr/>
          </p:nvGrpSpPr>
          <p:grpSpPr>
            <a:xfrm>
              <a:off x="542349" y="1773517"/>
              <a:ext cx="3392212" cy="4582833"/>
              <a:chOff x="187750" y="1012639"/>
              <a:chExt cx="3392212" cy="4582833"/>
            </a:xfrm>
          </p:grpSpPr>
          <p:cxnSp>
            <p:nvCxnSpPr>
              <p:cNvPr id="23" name="Straight Connector 6">
                <a:extLst>
                  <a:ext uri="{FF2B5EF4-FFF2-40B4-BE49-F238E27FC236}">
                    <a16:creationId xmlns:a16="http://schemas.microsoft.com/office/drawing/2014/main" id="{EA919996-2B80-834D-972E-1123074424E8}"/>
                  </a:ext>
                </a:extLst>
              </p:cNvPr>
              <p:cNvCxnSpPr/>
              <p:nvPr/>
            </p:nvCxnSpPr>
            <p:spPr>
              <a:xfrm>
                <a:off x="187750" y="2487875"/>
                <a:ext cx="66569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7">
                <a:extLst>
                  <a:ext uri="{FF2B5EF4-FFF2-40B4-BE49-F238E27FC236}">
                    <a16:creationId xmlns:a16="http://schemas.microsoft.com/office/drawing/2014/main" id="{3E301D5D-A35D-7F45-88D5-47AE95AE3F0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71110" y="2487875"/>
                <a:ext cx="1769125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8">
                <a:extLst>
                  <a:ext uri="{FF2B5EF4-FFF2-40B4-BE49-F238E27FC236}">
                    <a16:creationId xmlns:a16="http://schemas.microsoft.com/office/drawing/2014/main" id="{EDFB62C2-6BD1-5C49-87D9-7E28C2FF2F6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53440" y="2225382"/>
                <a:ext cx="0" cy="2914253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9">
                <a:extLst>
                  <a:ext uri="{FF2B5EF4-FFF2-40B4-BE49-F238E27FC236}">
                    <a16:creationId xmlns:a16="http://schemas.microsoft.com/office/drawing/2014/main" id="{4B9300DD-7A7B-BC44-ACC6-6AD501F7586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71110" y="2225382"/>
                <a:ext cx="0" cy="2914253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10">
                <a:extLst>
                  <a:ext uri="{FF2B5EF4-FFF2-40B4-BE49-F238E27FC236}">
                    <a16:creationId xmlns:a16="http://schemas.microsoft.com/office/drawing/2014/main" id="{9405F048-C3D8-CD45-BAED-152BCAF231E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5020" y="5139635"/>
                <a:ext cx="176297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28" name="Group 11">
                <a:extLst>
                  <a:ext uri="{FF2B5EF4-FFF2-40B4-BE49-F238E27FC236}">
                    <a16:creationId xmlns:a16="http://schemas.microsoft.com/office/drawing/2014/main" id="{57AD5F92-E04B-C44C-A6BC-9FC2DD03B5BB}"/>
                  </a:ext>
                </a:extLst>
              </p:cNvPr>
              <p:cNvGrpSpPr/>
              <p:nvPr/>
            </p:nvGrpSpPr>
            <p:grpSpPr>
              <a:xfrm>
                <a:off x="1589410" y="4960989"/>
                <a:ext cx="173140" cy="142240"/>
                <a:chOff x="1589410" y="4444154"/>
                <a:chExt cx="173140" cy="142240"/>
              </a:xfrm>
            </p:grpSpPr>
            <p:cxnSp>
              <p:nvCxnSpPr>
                <p:cNvPr id="90" name="Straight Connector 95">
                  <a:extLst>
                    <a:ext uri="{FF2B5EF4-FFF2-40B4-BE49-F238E27FC236}">
                      <a16:creationId xmlns:a16="http://schemas.microsoft.com/office/drawing/2014/main" id="{FDBD040A-C0AD-714C-BF63-B4E7AA3D2BB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589410" y="4586394"/>
                  <a:ext cx="173140" cy="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1" name="Straight Connector 96">
                  <a:extLst>
                    <a:ext uri="{FF2B5EF4-FFF2-40B4-BE49-F238E27FC236}">
                      <a16:creationId xmlns:a16="http://schemas.microsoft.com/office/drawing/2014/main" id="{E09B1D1B-424C-F54E-825D-4893AE3EE57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589410" y="4444154"/>
                  <a:ext cx="173140" cy="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2" name="Straight Connector 97">
                  <a:extLst>
                    <a:ext uri="{FF2B5EF4-FFF2-40B4-BE49-F238E27FC236}">
                      <a16:creationId xmlns:a16="http://schemas.microsoft.com/office/drawing/2014/main" id="{B0C08D02-F0BF-0848-B3B7-117A1677B09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589410" y="4518661"/>
                  <a:ext cx="173140" cy="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9" name="Group 12">
                <a:extLst>
                  <a:ext uri="{FF2B5EF4-FFF2-40B4-BE49-F238E27FC236}">
                    <a16:creationId xmlns:a16="http://schemas.microsoft.com/office/drawing/2014/main" id="{64E56600-5473-6D4F-89F2-E11CB798B689}"/>
                  </a:ext>
                </a:extLst>
              </p:cNvPr>
              <p:cNvGrpSpPr/>
              <p:nvPr/>
            </p:nvGrpSpPr>
            <p:grpSpPr>
              <a:xfrm>
                <a:off x="763913" y="4960992"/>
                <a:ext cx="173140" cy="142240"/>
                <a:chOff x="1589410" y="4444154"/>
                <a:chExt cx="173140" cy="142240"/>
              </a:xfrm>
            </p:grpSpPr>
            <p:cxnSp>
              <p:nvCxnSpPr>
                <p:cNvPr id="87" name="Straight Connector 92">
                  <a:extLst>
                    <a:ext uri="{FF2B5EF4-FFF2-40B4-BE49-F238E27FC236}">
                      <a16:creationId xmlns:a16="http://schemas.microsoft.com/office/drawing/2014/main" id="{A4598210-B5DB-B541-8DCC-6B2350E0CBF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589410" y="4586394"/>
                  <a:ext cx="173140" cy="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Straight Connector 93">
                  <a:extLst>
                    <a:ext uri="{FF2B5EF4-FFF2-40B4-BE49-F238E27FC236}">
                      <a16:creationId xmlns:a16="http://schemas.microsoft.com/office/drawing/2014/main" id="{C55CF955-0AAB-1543-904B-21114D78B5B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589410" y="4444154"/>
                  <a:ext cx="173140" cy="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9" name="Straight Connector 94">
                  <a:extLst>
                    <a:ext uri="{FF2B5EF4-FFF2-40B4-BE49-F238E27FC236}">
                      <a16:creationId xmlns:a16="http://schemas.microsoft.com/office/drawing/2014/main" id="{90548A89-E8D5-E946-85E0-15C2AF9DA27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589410" y="4518661"/>
                  <a:ext cx="173140" cy="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0" name="Straight Connector 13">
                <a:extLst>
                  <a:ext uri="{FF2B5EF4-FFF2-40B4-BE49-F238E27FC236}">
                    <a16:creationId xmlns:a16="http://schemas.microsoft.com/office/drawing/2014/main" id="{EB210502-6832-5E48-B9CA-5D5B59F493E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423460" y="1776032"/>
                <a:ext cx="0" cy="2636529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14">
                <a:extLst>
                  <a:ext uri="{FF2B5EF4-FFF2-40B4-BE49-F238E27FC236}">
                    <a16:creationId xmlns:a16="http://schemas.microsoft.com/office/drawing/2014/main" id="{BCB2B800-7BF1-8C4E-9783-B22AB4CC3A3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05960" y="1769681"/>
                <a:ext cx="0" cy="2646054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32" name="Group 16">
                <a:extLst>
                  <a:ext uri="{FF2B5EF4-FFF2-40B4-BE49-F238E27FC236}">
                    <a16:creationId xmlns:a16="http://schemas.microsoft.com/office/drawing/2014/main" id="{D484E5D4-556F-2946-965E-8F9C24A7961C}"/>
                  </a:ext>
                </a:extLst>
              </p:cNvPr>
              <p:cNvGrpSpPr/>
              <p:nvPr/>
            </p:nvGrpSpPr>
            <p:grpSpPr>
              <a:xfrm>
                <a:off x="690337" y="2042505"/>
                <a:ext cx="160147" cy="182877"/>
                <a:chOff x="690337" y="1525670"/>
                <a:chExt cx="160147" cy="182877"/>
              </a:xfrm>
            </p:grpSpPr>
            <p:cxnSp>
              <p:nvCxnSpPr>
                <p:cNvPr id="81" name="Straight Connector 82">
                  <a:extLst>
                    <a:ext uri="{FF2B5EF4-FFF2-40B4-BE49-F238E27FC236}">
                      <a16:creationId xmlns:a16="http://schemas.microsoft.com/office/drawing/2014/main" id="{B01FFDA3-BB7D-D54A-B370-6E91EF0560B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90337" y="1708547"/>
                  <a:ext cx="160146" cy="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2" name="Straight Connector 83">
                  <a:extLst>
                    <a:ext uri="{FF2B5EF4-FFF2-40B4-BE49-F238E27FC236}">
                      <a16:creationId xmlns:a16="http://schemas.microsoft.com/office/drawing/2014/main" id="{987D491A-E3E1-CD4E-BF98-3752F115963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90337" y="1525671"/>
                  <a:ext cx="160147" cy="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Straight Connector 84">
                  <a:extLst>
                    <a:ext uri="{FF2B5EF4-FFF2-40B4-BE49-F238E27FC236}">
                      <a16:creationId xmlns:a16="http://schemas.microsoft.com/office/drawing/2014/main" id="{B6507E03-DCAD-AA40-BF52-066AF56C17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90337" y="1529904"/>
                  <a:ext cx="0" cy="178643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Straight Connector 85">
                  <a:extLst>
                    <a:ext uri="{FF2B5EF4-FFF2-40B4-BE49-F238E27FC236}">
                      <a16:creationId xmlns:a16="http://schemas.microsoft.com/office/drawing/2014/main" id="{EA58A9F5-8062-744E-9058-4683C9AD3BD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93295" y="1525671"/>
                  <a:ext cx="157187" cy="182876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Straight Connector 86">
                  <a:extLst>
                    <a:ext uri="{FF2B5EF4-FFF2-40B4-BE49-F238E27FC236}">
                      <a16:creationId xmlns:a16="http://schemas.microsoft.com/office/drawing/2014/main" id="{724B1372-C35E-394A-916D-C1143D424F0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90337" y="1525670"/>
                  <a:ext cx="160145" cy="182877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6" name="Straight Connector 87">
                  <a:extLst>
                    <a:ext uri="{FF2B5EF4-FFF2-40B4-BE49-F238E27FC236}">
                      <a16:creationId xmlns:a16="http://schemas.microsoft.com/office/drawing/2014/main" id="{D5E197DF-2DCF-6D46-B5F9-CFD7BDA46CD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50482" y="1525670"/>
                  <a:ext cx="0" cy="178643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3" name="Straight Connector 17">
                <a:extLst>
                  <a:ext uri="{FF2B5EF4-FFF2-40B4-BE49-F238E27FC236}">
                    <a16:creationId xmlns:a16="http://schemas.microsoft.com/office/drawing/2014/main" id="{D5A91ECC-E907-0842-8CF0-E2E8D19E914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47526" y="2045681"/>
                <a:ext cx="258434" cy="1058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18">
                <a:extLst>
                  <a:ext uri="{FF2B5EF4-FFF2-40B4-BE49-F238E27FC236}">
                    <a16:creationId xmlns:a16="http://schemas.microsoft.com/office/drawing/2014/main" id="{BE3BEE2A-A4DD-3E4C-9D89-C1FBABC5568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423460" y="2041447"/>
                <a:ext cx="804984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19">
                <a:extLst>
                  <a:ext uri="{FF2B5EF4-FFF2-40B4-BE49-F238E27FC236}">
                    <a16:creationId xmlns:a16="http://schemas.microsoft.com/office/drawing/2014/main" id="{61265F25-14E4-ED45-A8E1-759C81D36C0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671113" y="2225742"/>
                <a:ext cx="894526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20">
                <a:extLst>
                  <a:ext uri="{FF2B5EF4-FFF2-40B4-BE49-F238E27FC236}">
                    <a16:creationId xmlns:a16="http://schemas.microsoft.com/office/drawing/2014/main" id="{3FC939E6-9D46-F84E-8FBC-64D14BDC859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07870" y="1492173"/>
                <a:ext cx="804984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21">
                <a:extLst>
                  <a:ext uri="{FF2B5EF4-FFF2-40B4-BE49-F238E27FC236}">
                    <a16:creationId xmlns:a16="http://schemas.microsoft.com/office/drawing/2014/main" id="{0B44D508-2E73-2A49-96D9-1C57616965E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05960" y="1488997"/>
                <a:ext cx="0" cy="29929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22">
                <a:extLst>
                  <a:ext uri="{FF2B5EF4-FFF2-40B4-BE49-F238E27FC236}">
                    <a16:creationId xmlns:a16="http://schemas.microsoft.com/office/drawing/2014/main" id="{61124E8A-EFCE-CE47-9C4E-4C66FA11429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423460" y="1779208"/>
                <a:ext cx="489394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23">
                <a:extLst>
                  <a:ext uri="{FF2B5EF4-FFF2-40B4-BE49-F238E27FC236}">
                    <a16:creationId xmlns:a16="http://schemas.microsoft.com/office/drawing/2014/main" id="{07587BE7-761B-6748-BFAC-825FC74B166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228445" y="2041447"/>
                <a:ext cx="128723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24">
                <a:extLst>
                  <a:ext uri="{FF2B5EF4-FFF2-40B4-BE49-F238E27FC236}">
                    <a16:creationId xmlns:a16="http://schemas.microsoft.com/office/drawing/2014/main" id="{9AA8078D-1F76-3946-B948-FA6F0466F91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12854" y="1488997"/>
                <a:ext cx="0" cy="82417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25">
                <a:extLst>
                  <a:ext uri="{FF2B5EF4-FFF2-40B4-BE49-F238E27FC236}">
                    <a16:creationId xmlns:a16="http://schemas.microsoft.com/office/drawing/2014/main" id="{3B215B3E-7E7D-604D-98EE-819261269EC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16030" y="1699967"/>
                <a:ext cx="0" cy="82417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26">
                <a:extLst>
                  <a:ext uri="{FF2B5EF4-FFF2-40B4-BE49-F238E27FC236}">
                    <a16:creationId xmlns:a16="http://schemas.microsoft.com/office/drawing/2014/main" id="{D7B69A23-04CF-974D-A9F9-FE5DB477860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12854" y="1698379"/>
                <a:ext cx="64752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27">
                <a:extLst>
                  <a:ext uri="{FF2B5EF4-FFF2-40B4-BE49-F238E27FC236}">
                    <a16:creationId xmlns:a16="http://schemas.microsoft.com/office/drawing/2014/main" id="{3938A81A-22BC-584D-AC6E-99B397C3BD6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12854" y="1568246"/>
                <a:ext cx="64752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28">
                <a:extLst>
                  <a:ext uri="{FF2B5EF4-FFF2-40B4-BE49-F238E27FC236}">
                    <a16:creationId xmlns:a16="http://schemas.microsoft.com/office/drawing/2014/main" id="{77F6C257-CA01-5242-8EB2-1A66C8EC3F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77606" y="1488997"/>
                <a:ext cx="0" cy="82417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29">
                <a:extLst>
                  <a:ext uri="{FF2B5EF4-FFF2-40B4-BE49-F238E27FC236}">
                    <a16:creationId xmlns:a16="http://schemas.microsoft.com/office/drawing/2014/main" id="{D9077288-BC69-D042-88C5-45DC38AB044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77606" y="1696790"/>
                <a:ext cx="0" cy="82417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30">
                <a:extLst>
                  <a:ext uri="{FF2B5EF4-FFF2-40B4-BE49-F238E27FC236}">
                    <a16:creationId xmlns:a16="http://schemas.microsoft.com/office/drawing/2014/main" id="{906FEF31-135C-7D4A-9372-C50D415F869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77606" y="1776031"/>
                <a:ext cx="379562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31">
                <a:extLst>
                  <a:ext uri="{FF2B5EF4-FFF2-40B4-BE49-F238E27FC236}">
                    <a16:creationId xmlns:a16="http://schemas.microsoft.com/office/drawing/2014/main" id="{34265560-F77D-EE4E-802F-0668D382A64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77606" y="1491644"/>
                <a:ext cx="379562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32">
                <a:extLst>
                  <a:ext uri="{FF2B5EF4-FFF2-40B4-BE49-F238E27FC236}">
                    <a16:creationId xmlns:a16="http://schemas.microsoft.com/office/drawing/2014/main" id="{F25E0509-5ED5-444D-9BA3-C7DE2475DBC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57168" y="1776031"/>
                <a:ext cx="0" cy="26541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33">
                <a:extLst>
                  <a:ext uri="{FF2B5EF4-FFF2-40B4-BE49-F238E27FC236}">
                    <a16:creationId xmlns:a16="http://schemas.microsoft.com/office/drawing/2014/main" id="{71DB0F0E-A218-BB42-9312-5B2C4A5068F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57168" y="1491644"/>
                <a:ext cx="226443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34">
                <a:extLst>
                  <a:ext uri="{FF2B5EF4-FFF2-40B4-BE49-F238E27FC236}">
                    <a16:creationId xmlns:a16="http://schemas.microsoft.com/office/drawing/2014/main" id="{B60D3787-3A73-BB4A-963D-E62C5B0A39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83611" y="1491644"/>
                <a:ext cx="996351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35">
                <a:extLst>
                  <a:ext uri="{FF2B5EF4-FFF2-40B4-BE49-F238E27FC236}">
                    <a16:creationId xmlns:a16="http://schemas.microsoft.com/office/drawing/2014/main" id="{3EED0D5B-58D2-5D47-A5CF-9048FCD71F0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65639" y="1776031"/>
                <a:ext cx="0" cy="444379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36">
                <a:extLst>
                  <a:ext uri="{FF2B5EF4-FFF2-40B4-BE49-F238E27FC236}">
                    <a16:creationId xmlns:a16="http://schemas.microsoft.com/office/drawing/2014/main" id="{2ECFC4AA-D813-AA4C-888E-589CE4CB8B2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65639" y="1774445"/>
                <a:ext cx="1014323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37">
                <a:extLst>
                  <a:ext uri="{FF2B5EF4-FFF2-40B4-BE49-F238E27FC236}">
                    <a16:creationId xmlns:a16="http://schemas.microsoft.com/office/drawing/2014/main" id="{0AED62E2-F24C-DC43-8CDE-42A271070E0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57168" y="1928431"/>
                <a:ext cx="208471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38">
                <a:extLst>
                  <a:ext uri="{FF2B5EF4-FFF2-40B4-BE49-F238E27FC236}">
                    <a16:creationId xmlns:a16="http://schemas.microsoft.com/office/drawing/2014/main" id="{9B30FA70-49B3-6342-8503-B5E54D19DDF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39196" y="1776031"/>
                <a:ext cx="226443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5" name="Oval 39">
                <a:extLst>
                  <a:ext uri="{FF2B5EF4-FFF2-40B4-BE49-F238E27FC236}">
                    <a16:creationId xmlns:a16="http://schemas.microsoft.com/office/drawing/2014/main" id="{ADC21058-B74A-014C-85A0-90E6696D6A47}"/>
                  </a:ext>
                </a:extLst>
              </p:cNvPr>
              <p:cNvSpPr/>
              <p:nvPr/>
            </p:nvSpPr>
            <p:spPr>
              <a:xfrm>
                <a:off x="2397769" y="1785779"/>
                <a:ext cx="127268" cy="13463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cxnSp>
            <p:nvCxnSpPr>
              <p:cNvPr id="56" name="Straight Connector 40">
                <a:extLst>
                  <a:ext uri="{FF2B5EF4-FFF2-40B4-BE49-F238E27FC236}">
                    <a16:creationId xmlns:a16="http://schemas.microsoft.com/office/drawing/2014/main" id="{7E0B1035-F827-FA46-A0B8-C9273D7ABE2E}"/>
                  </a:ext>
                </a:extLst>
              </p:cNvPr>
              <p:cNvCxnSpPr/>
              <p:nvPr/>
            </p:nvCxnSpPr>
            <p:spPr>
              <a:xfrm flipV="1">
                <a:off x="1945230" y="1353447"/>
                <a:ext cx="0" cy="216379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41">
                <a:extLst>
                  <a:ext uri="{FF2B5EF4-FFF2-40B4-BE49-F238E27FC236}">
                    <a16:creationId xmlns:a16="http://schemas.microsoft.com/office/drawing/2014/main" id="{2CB6C786-45CE-834E-A28D-67827C2E8632}"/>
                  </a:ext>
                </a:extLst>
              </p:cNvPr>
              <p:cNvCxnSpPr>
                <a:cxnSpLocks/>
                <a:endCxn id="77" idx="4"/>
              </p:cNvCxnSpPr>
              <p:nvPr/>
            </p:nvCxnSpPr>
            <p:spPr>
              <a:xfrm flipV="1">
                <a:off x="1558203" y="1448779"/>
                <a:ext cx="0" cy="4022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42">
                <a:extLst>
                  <a:ext uri="{FF2B5EF4-FFF2-40B4-BE49-F238E27FC236}">
                    <a16:creationId xmlns:a16="http://schemas.microsoft.com/office/drawing/2014/main" id="{0DA07E46-D1CE-3546-B152-3F225DBFABD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073931" y="1407423"/>
                <a:ext cx="0" cy="87438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43">
                <a:extLst>
                  <a:ext uri="{FF2B5EF4-FFF2-40B4-BE49-F238E27FC236}">
                    <a16:creationId xmlns:a16="http://schemas.microsoft.com/office/drawing/2014/main" id="{4EF86979-56D7-CE4A-AB73-6A700151DB0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82915" y="1953523"/>
                <a:ext cx="0" cy="87924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60" name="Group 44">
                <a:extLst>
                  <a:ext uri="{FF2B5EF4-FFF2-40B4-BE49-F238E27FC236}">
                    <a16:creationId xmlns:a16="http://schemas.microsoft.com/office/drawing/2014/main" id="{7062BF5D-F704-1048-9A0D-DDF4FF3EC5E4}"/>
                  </a:ext>
                </a:extLst>
              </p:cNvPr>
              <p:cNvGrpSpPr/>
              <p:nvPr/>
            </p:nvGrpSpPr>
            <p:grpSpPr>
              <a:xfrm>
                <a:off x="1507403" y="1353447"/>
                <a:ext cx="101600" cy="95332"/>
                <a:chOff x="1507403" y="836612"/>
                <a:chExt cx="101600" cy="95332"/>
              </a:xfrm>
            </p:grpSpPr>
            <p:sp>
              <p:nvSpPr>
                <p:cNvPr id="77" name="Flowchart: Connector 78">
                  <a:extLst>
                    <a:ext uri="{FF2B5EF4-FFF2-40B4-BE49-F238E27FC236}">
                      <a16:creationId xmlns:a16="http://schemas.microsoft.com/office/drawing/2014/main" id="{5E5E18B3-449B-C34C-B9DB-3AC4A4697B42}"/>
                    </a:ext>
                  </a:extLst>
                </p:cNvPr>
                <p:cNvSpPr/>
                <p:nvPr/>
              </p:nvSpPr>
              <p:spPr>
                <a:xfrm>
                  <a:off x="1507403" y="836612"/>
                  <a:ext cx="101600" cy="95332"/>
                </a:xfrm>
                <a:prstGeom prst="flowChartConnector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grpSp>
              <p:nvGrpSpPr>
                <p:cNvPr id="78" name="Group 79">
                  <a:extLst>
                    <a:ext uri="{FF2B5EF4-FFF2-40B4-BE49-F238E27FC236}">
                      <a16:creationId xmlns:a16="http://schemas.microsoft.com/office/drawing/2014/main" id="{6B1D1ACC-99B8-AC43-8091-6407F41F44F1}"/>
                    </a:ext>
                  </a:extLst>
                </p:cNvPr>
                <p:cNvGrpSpPr/>
                <p:nvPr/>
              </p:nvGrpSpPr>
              <p:grpSpPr>
                <a:xfrm>
                  <a:off x="1522282" y="842733"/>
                  <a:ext cx="75504" cy="75250"/>
                  <a:chOff x="1522282" y="842733"/>
                  <a:chExt cx="75504" cy="75250"/>
                </a:xfrm>
              </p:grpSpPr>
              <p:cxnSp>
                <p:nvCxnSpPr>
                  <p:cNvPr id="79" name="Straight Connector 80">
                    <a:extLst>
                      <a:ext uri="{FF2B5EF4-FFF2-40B4-BE49-F238E27FC236}">
                        <a16:creationId xmlns:a16="http://schemas.microsoft.com/office/drawing/2014/main" id="{2131D7AA-D251-5E4D-A824-7C45CAEEA7D7}"/>
                      </a:ext>
                    </a:extLst>
                  </p:cNvPr>
                  <p:cNvCxnSpPr>
                    <a:stCxn id="77" idx="3"/>
                    <a:endCxn id="77" idx="7"/>
                  </p:cNvCxnSpPr>
                  <p:nvPr/>
                </p:nvCxnSpPr>
                <p:spPr>
                  <a:xfrm flipV="1">
                    <a:off x="1522282" y="850573"/>
                    <a:ext cx="71842" cy="6741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80" name="Isosceles Triangle 81">
                    <a:extLst>
                      <a:ext uri="{FF2B5EF4-FFF2-40B4-BE49-F238E27FC236}">
                        <a16:creationId xmlns:a16="http://schemas.microsoft.com/office/drawing/2014/main" id="{E260C472-AEF0-9C4F-B69A-927E1B8C7952}"/>
                      </a:ext>
                    </a:extLst>
                  </p:cNvPr>
                  <p:cNvSpPr/>
                  <p:nvPr/>
                </p:nvSpPr>
                <p:spPr>
                  <a:xfrm rot="2667786" flipH="1">
                    <a:off x="1552067" y="842733"/>
                    <a:ext cx="45719" cy="45719"/>
                  </a:xfrm>
                  <a:prstGeom prst="triangl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</p:grpSp>
          </p:grpSp>
          <p:grpSp>
            <p:nvGrpSpPr>
              <p:cNvPr id="61" name="Group 45">
                <a:extLst>
                  <a:ext uri="{FF2B5EF4-FFF2-40B4-BE49-F238E27FC236}">
                    <a16:creationId xmlns:a16="http://schemas.microsoft.com/office/drawing/2014/main" id="{9E783839-6B50-4D4B-98A9-CA145AD2A60A}"/>
                  </a:ext>
                </a:extLst>
              </p:cNvPr>
              <p:cNvGrpSpPr/>
              <p:nvPr/>
            </p:nvGrpSpPr>
            <p:grpSpPr>
              <a:xfrm>
                <a:off x="3022000" y="1302020"/>
                <a:ext cx="101600" cy="95332"/>
                <a:chOff x="1507403" y="836612"/>
                <a:chExt cx="101600" cy="95332"/>
              </a:xfrm>
            </p:grpSpPr>
            <p:sp>
              <p:nvSpPr>
                <p:cNvPr id="73" name="Flowchart: Connector 74">
                  <a:extLst>
                    <a:ext uri="{FF2B5EF4-FFF2-40B4-BE49-F238E27FC236}">
                      <a16:creationId xmlns:a16="http://schemas.microsoft.com/office/drawing/2014/main" id="{60B9987B-1018-3A49-87D5-0EC17411D68C}"/>
                    </a:ext>
                  </a:extLst>
                </p:cNvPr>
                <p:cNvSpPr/>
                <p:nvPr/>
              </p:nvSpPr>
              <p:spPr>
                <a:xfrm>
                  <a:off x="1507403" y="836612"/>
                  <a:ext cx="101600" cy="95332"/>
                </a:xfrm>
                <a:prstGeom prst="flowChartConnector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grpSp>
              <p:nvGrpSpPr>
                <p:cNvPr id="74" name="Group 75">
                  <a:extLst>
                    <a:ext uri="{FF2B5EF4-FFF2-40B4-BE49-F238E27FC236}">
                      <a16:creationId xmlns:a16="http://schemas.microsoft.com/office/drawing/2014/main" id="{2F1703F1-5D69-4842-AFBA-4CE963B2429B}"/>
                    </a:ext>
                  </a:extLst>
                </p:cNvPr>
                <p:cNvGrpSpPr/>
                <p:nvPr/>
              </p:nvGrpSpPr>
              <p:grpSpPr>
                <a:xfrm>
                  <a:off x="1522282" y="842733"/>
                  <a:ext cx="75504" cy="75250"/>
                  <a:chOff x="1522282" y="842733"/>
                  <a:chExt cx="75504" cy="75250"/>
                </a:xfrm>
              </p:grpSpPr>
              <p:cxnSp>
                <p:nvCxnSpPr>
                  <p:cNvPr id="75" name="Straight Connector 76">
                    <a:extLst>
                      <a:ext uri="{FF2B5EF4-FFF2-40B4-BE49-F238E27FC236}">
                        <a16:creationId xmlns:a16="http://schemas.microsoft.com/office/drawing/2014/main" id="{76223737-D5BB-D049-9344-8AC31CC967A0}"/>
                      </a:ext>
                    </a:extLst>
                  </p:cNvPr>
                  <p:cNvCxnSpPr>
                    <a:stCxn id="73" idx="3"/>
                    <a:endCxn id="73" idx="7"/>
                  </p:cNvCxnSpPr>
                  <p:nvPr/>
                </p:nvCxnSpPr>
                <p:spPr>
                  <a:xfrm flipV="1">
                    <a:off x="1522282" y="850573"/>
                    <a:ext cx="71842" cy="6741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76" name="Isosceles Triangle 77">
                    <a:extLst>
                      <a:ext uri="{FF2B5EF4-FFF2-40B4-BE49-F238E27FC236}">
                        <a16:creationId xmlns:a16="http://schemas.microsoft.com/office/drawing/2014/main" id="{CC75C57C-6E64-A246-96B3-D19026D55CC4}"/>
                      </a:ext>
                    </a:extLst>
                  </p:cNvPr>
                  <p:cNvSpPr/>
                  <p:nvPr/>
                </p:nvSpPr>
                <p:spPr>
                  <a:xfrm rot="2667786" flipH="1">
                    <a:off x="1552067" y="842733"/>
                    <a:ext cx="45719" cy="45719"/>
                  </a:xfrm>
                  <a:prstGeom prst="triangl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</p:grpSp>
          </p:grpSp>
          <p:grpSp>
            <p:nvGrpSpPr>
              <p:cNvPr id="62" name="Group 46">
                <a:extLst>
                  <a:ext uri="{FF2B5EF4-FFF2-40B4-BE49-F238E27FC236}">
                    <a16:creationId xmlns:a16="http://schemas.microsoft.com/office/drawing/2014/main" id="{A2441CB6-084F-D648-838A-B4AAB0D398AE}"/>
                  </a:ext>
                </a:extLst>
              </p:cNvPr>
              <p:cNvGrpSpPr/>
              <p:nvPr/>
            </p:nvGrpSpPr>
            <p:grpSpPr>
              <a:xfrm>
                <a:off x="833445" y="1849595"/>
                <a:ext cx="101600" cy="95332"/>
                <a:chOff x="1507403" y="836612"/>
                <a:chExt cx="101600" cy="95332"/>
              </a:xfrm>
            </p:grpSpPr>
            <p:sp>
              <p:nvSpPr>
                <p:cNvPr id="69" name="Flowchart: Connector 70">
                  <a:extLst>
                    <a:ext uri="{FF2B5EF4-FFF2-40B4-BE49-F238E27FC236}">
                      <a16:creationId xmlns:a16="http://schemas.microsoft.com/office/drawing/2014/main" id="{26B59BBF-BE7E-D246-AF74-81207AD7B8E3}"/>
                    </a:ext>
                  </a:extLst>
                </p:cNvPr>
                <p:cNvSpPr/>
                <p:nvPr/>
              </p:nvSpPr>
              <p:spPr>
                <a:xfrm>
                  <a:off x="1507403" y="836612"/>
                  <a:ext cx="101600" cy="95332"/>
                </a:xfrm>
                <a:prstGeom prst="flowChartConnector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grpSp>
              <p:nvGrpSpPr>
                <p:cNvPr id="70" name="Group 71">
                  <a:extLst>
                    <a:ext uri="{FF2B5EF4-FFF2-40B4-BE49-F238E27FC236}">
                      <a16:creationId xmlns:a16="http://schemas.microsoft.com/office/drawing/2014/main" id="{61E19854-0207-5D4D-B875-D252B0900A79}"/>
                    </a:ext>
                  </a:extLst>
                </p:cNvPr>
                <p:cNvGrpSpPr/>
                <p:nvPr/>
              </p:nvGrpSpPr>
              <p:grpSpPr>
                <a:xfrm>
                  <a:off x="1522282" y="842733"/>
                  <a:ext cx="75504" cy="75250"/>
                  <a:chOff x="1522282" y="842733"/>
                  <a:chExt cx="75504" cy="75250"/>
                </a:xfrm>
              </p:grpSpPr>
              <p:cxnSp>
                <p:nvCxnSpPr>
                  <p:cNvPr id="71" name="Straight Connector 72">
                    <a:extLst>
                      <a:ext uri="{FF2B5EF4-FFF2-40B4-BE49-F238E27FC236}">
                        <a16:creationId xmlns:a16="http://schemas.microsoft.com/office/drawing/2014/main" id="{6B4AA6F5-3D12-C54F-A6AC-A65FF2A41BE6}"/>
                      </a:ext>
                    </a:extLst>
                  </p:cNvPr>
                  <p:cNvCxnSpPr>
                    <a:stCxn id="69" idx="3"/>
                    <a:endCxn id="69" idx="7"/>
                  </p:cNvCxnSpPr>
                  <p:nvPr/>
                </p:nvCxnSpPr>
                <p:spPr>
                  <a:xfrm flipV="1">
                    <a:off x="1522282" y="850573"/>
                    <a:ext cx="71842" cy="6741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72" name="Isosceles Triangle 73">
                    <a:extLst>
                      <a:ext uri="{FF2B5EF4-FFF2-40B4-BE49-F238E27FC236}">
                        <a16:creationId xmlns:a16="http://schemas.microsoft.com/office/drawing/2014/main" id="{8BE0F7E1-0507-7C45-8A6F-697B95974653}"/>
                      </a:ext>
                    </a:extLst>
                  </p:cNvPr>
                  <p:cNvSpPr/>
                  <p:nvPr/>
                </p:nvSpPr>
                <p:spPr>
                  <a:xfrm rot="2667786" flipH="1">
                    <a:off x="1552067" y="842733"/>
                    <a:ext cx="45719" cy="45719"/>
                  </a:xfrm>
                  <a:prstGeom prst="triangl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</p:grp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3" name="TextBox 62">
                    <a:extLst>
                      <a:ext uri="{FF2B5EF4-FFF2-40B4-BE49-F238E27FC236}">
                        <a16:creationId xmlns:a16="http://schemas.microsoft.com/office/drawing/2014/main" id="{9F67A30F-0349-504C-9BA1-F24596FF9F57}"/>
                      </a:ext>
                    </a:extLst>
                  </p:cNvPr>
                  <p:cNvSpPr txBox="1"/>
                  <p:nvPr/>
                </p:nvSpPr>
                <p:spPr>
                  <a:xfrm>
                    <a:off x="1021294" y="1022294"/>
                    <a:ext cx="995724" cy="277127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ru-RU" sz="11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ru-RU" sz="1100" b="0" i="1" smtClean="0">
                                  <a:latin typeface="Cambria Math" panose="02040503050406030204" pitchFamily="18" charset="0"/>
                                </a:rPr>
                                <m:t>буф</m:t>
                              </m:r>
                            </m:sub>
                          </m:sSub>
                        </m:oMath>
                      </m:oMathPara>
                    </a14:m>
                    <a:endParaRPr lang="ru-RU" sz="1100" dirty="0"/>
                  </a:p>
                </p:txBody>
              </p:sp>
            </mc:Choice>
            <mc:Fallback xmlns="">
              <p:sp>
                <p:nvSpPr>
                  <p:cNvPr id="209" name="TextBox 208">
                    <a:extLst>
                      <a:ext uri="{FF2B5EF4-FFF2-40B4-BE49-F238E27FC236}">
                        <a16:creationId xmlns:a16="http://schemas.microsoft.com/office/drawing/2014/main" id="{893AC6B8-FAED-46F0-990E-84B61637AB4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21294" y="1022294"/>
                    <a:ext cx="995724" cy="277127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b="-4444"/>
                    </a:stretch>
                  </a:blipFill>
                </p:spPr>
                <p:txBody>
                  <a:bodyPr/>
                  <a:lstStyle/>
                  <a:p>
                    <a:r>
                      <a:rPr lang="ru-RU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F1EC1B1F-A10B-E64B-81AB-45110A823191}"/>
                      </a:ext>
                    </a:extLst>
                  </p:cNvPr>
                  <p:cNvSpPr txBox="1"/>
                  <p:nvPr/>
                </p:nvSpPr>
                <p:spPr>
                  <a:xfrm>
                    <a:off x="2583611" y="1012639"/>
                    <a:ext cx="995724" cy="26161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ru-RU" sz="11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ru-RU" sz="1100" b="0" i="1" smtClean="0">
                                  <a:latin typeface="Cambria Math" panose="02040503050406030204" pitchFamily="18" charset="0"/>
                                </a:rPr>
                                <m:t>лин</m:t>
                              </m:r>
                            </m:sub>
                          </m:sSub>
                        </m:oMath>
                      </m:oMathPara>
                    </a14:m>
                    <a:endParaRPr lang="ru-RU" sz="1100" dirty="0"/>
                  </a:p>
                </p:txBody>
              </p:sp>
            </mc:Choice>
            <mc:Fallback xmlns="">
              <p:sp>
                <p:nvSpPr>
                  <p:cNvPr id="211" name="TextBox 210">
                    <a:extLst>
                      <a:ext uri="{FF2B5EF4-FFF2-40B4-BE49-F238E27FC236}">
                        <a16:creationId xmlns:a16="http://schemas.microsoft.com/office/drawing/2014/main" id="{22673DEB-1732-4409-89C9-D3C90B82863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83611" y="1012639"/>
                    <a:ext cx="995724" cy="261610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ru-RU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1C57D57F-FA6C-7F42-8ED8-C30C73F3CD3E}"/>
                  </a:ext>
                </a:extLst>
              </p:cNvPr>
              <p:cNvSpPr txBox="1"/>
              <p:nvPr/>
            </p:nvSpPr>
            <p:spPr>
              <a:xfrm>
                <a:off x="1661500" y="1152685"/>
                <a:ext cx="603009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ru-RU" sz="1000" dirty="0"/>
                  <a:t>штуцер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6" name="TextBox 65">
                    <a:extLst>
                      <a:ext uri="{FF2B5EF4-FFF2-40B4-BE49-F238E27FC236}">
                        <a16:creationId xmlns:a16="http://schemas.microsoft.com/office/drawing/2014/main" id="{20ADF58D-EFD4-804C-9DE7-7818946EB606}"/>
                      </a:ext>
                    </a:extLst>
                  </p:cNvPr>
                  <p:cNvSpPr txBox="1"/>
                  <p:nvPr/>
                </p:nvSpPr>
                <p:spPr>
                  <a:xfrm>
                    <a:off x="378757" y="1557834"/>
                    <a:ext cx="995724" cy="27674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ru-RU" sz="11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ru-RU" sz="1100" b="0" i="1" smtClean="0">
                                  <a:latin typeface="Cambria Math" panose="02040503050406030204" pitchFamily="18" charset="0"/>
                                </a:rPr>
                                <m:t>затр</m:t>
                              </m:r>
                            </m:sub>
                          </m:sSub>
                        </m:oMath>
                      </m:oMathPara>
                    </a14:m>
                    <a:endParaRPr lang="ru-RU" sz="1100" dirty="0"/>
                  </a:p>
                </p:txBody>
              </p:sp>
            </mc:Choice>
            <mc:Fallback xmlns="">
              <p:sp>
                <p:nvSpPr>
                  <p:cNvPr id="215" name="TextBox 214">
                    <a:extLst>
                      <a:ext uri="{FF2B5EF4-FFF2-40B4-BE49-F238E27FC236}">
                        <a16:creationId xmlns:a16="http://schemas.microsoft.com/office/drawing/2014/main" id="{1E41F2C1-5640-444D-B32C-FE92AB57D54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78757" y="1557834"/>
                    <a:ext cx="995724" cy="27674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ru-RU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7" name="TextBox 66">
                    <a:extLst>
                      <a:ext uri="{FF2B5EF4-FFF2-40B4-BE49-F238E27FC236}">
                        <a16:creationId xmlns:a16="http://schemas.microsoft.com/office/drawing/2014/main" id="{7393C7CB-DDF1-1141-B07A-1ABF360AD1ED}"/>
                      </a:ext>
                    </a:extLst>
                  </p:cNvPr>
                  <p:cNvSpPr txBox="1"/>
                  <p:nvPr/>
                </p:nvSpPr>
                <p:spPr>
                  <a:xfrm>
                    <a:off x="617385" y="5333862"/>
                    <a:ext cx="995724" cy="26161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ru-RU" sz="11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ru-RU" sz="1100" b="0" i="1" smtClean="0">
                                  <a:latin typeface="Cambria Math" panose="02040503050406030204" pitchFamily="18" charset="0"/>
                                </a:rPr>
                                <m:t>заб</m:t>
                              </m:r>
                            </m:sub>
                          </m:sSub>
                        </m:oMath>
                      </m:oMathPara>
                    </a14:m>
                    <a:endParaRPr lang="ru-RU" sz="1100" dirty="0"/>
                  </a:p>
                </p:txBody>
              </p:sp>
            </mc:Choice>
            <mc:Fallback xmlns="">
              <p:sp>
                <p:nvSpPr>
                  <p:cNvPr id="226" name="TextBox 225">
                    <a:extLst>
                      <a:ext uri="{FF2B5EF4-FFF2-40B4-BE49-F238E27FC236}">
                        <a16:creationId xmlns:a16="http://schemas.microsoft.com/office/drawing/2014/main" id="{D38BE316-9B41-43AC-843D-B56DA14D2F0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7385" y="5333862"/>
                    <a:ext cx="995724" cy="261610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ru-RU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68" name="Freeform: Shape 59">
                <a:extLst>
                  <a:ext uri="{FF2B5EF4-FFF2-40B4-BE49-F238E27FC236}">
                    <a16:creationId xmlns:a16="http://schemas.microsoft.com/office/drawing/2014/main" id="{35F85DD3-2A85-6048-9932-8AF57798152A}"/>
                  </a:ext>
                </a:extLst>
              </p:cNvPr>
              <p:cNvSpPr/>
              <p:nvPr/>
            </p:nvSpPr>
            <p:spPr>
              <a:xfrm>
                <a:off x="792707" y="5072932"/>
                <a:ext cx="797554" cy="333955"/>
              </a:xfrm>
              <a:custGeom>
                <a:avLst/>
                <a:gdLst>
                  <a:gd name="connsiteX0" fmla="*/ 129644 w 797554"/>
                  <a:gd name="connsiteY0" fmla="*/ 333955 h 333955"/>
                  <a:gd name="connsiteX1" fmla="*/ 50131 w 797554"/>
                  <a:gd name="connsiteY1" fmla="*/ 198783 h 333955"/>
                  <a:gd name="connsiteX2" fmla="*/ 797554 w 797554"/>
                  <a:gd name="connsiteY2" fmla="*/ 0 h 333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97554" h="333955">
                    <a:moveTo>
                      <a:pt x="129644" y="333955"/>
                    </a:moveTo>
                    <a:cubicBezTo>
                      <a:pt x="34228" y="294198"/>
                      <a:pt x="-61187" y="254442"/>
                      <a:pt x="50131" y="198783"/>
                    </a:cubicBezTo>
                    <a:cubicBezTo>
                      <a:pt x="161449" y="143124"/>
                      <a:pt x="663707" y="35781"/>
                      <a:pt x="797554" y="0"/>
                    </a:cubicBezTo>
                  </a:path>
                </a:pathLst>
              </a:custGeom>
              <a:ln>
                <a:prstDash val="lg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</p:grpSp>
        <p:cxnSp>
          <p:nvCxnSpPr>
            <p:cNvPr id="9" name="Straight Connector 99">
              <a:extLst>
                <a:ext uri="{FF2B5EF4-FFF2-40B4-BE49-F238E27FC236}">
                  <a16:creationId xmlns:a16="http://schemas.microsoft.com/office/drawing/2014/main" id="{F6A21640-95B0-D04E-9F44-C0271AE11A17}"/>
                </a:ext>
              </a:extLst>
            </p:cNvPr>
            <p:cNvCxnSpPr>
              <a:cxnSpLocks/>
            </p:cNvCxnSpPr>
            <p:nvPr/>
          </p:nvCxnSpPr>
          <p:spPr>
            <a:xfrm>
              <a:off x="1460559" y="5173439"/>
              <a:ext cx="326606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102">
              <a:extLst>
                <a:ext uri="{FF2B5EF4-FFF2-40B4-BE49-F238E27FC236}">
                  <a16:creationId xmlns:a16="http://schemas.microsoft.com/office/drawing/2014/main" id="{585360AC-2DD5-9146-BD0B-7D4EA2EE04E3}"/>
                </a:ext>
              </a:extLst>
            </p:cNvPr>
            <p:cNvCxnSpPr>
              <a:cxnSpLocks/>
            </p:cNvCxnSpPr>
            <p:nvPr/>
          </p:nvCxnSpPr>
          <p:spPr>
            <a:xfrm>
              <a:off x="1703973" y="5173439"/>
              <a:ext cx="326606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3">
              <a:extLst>
                <a:ext uri="{FF2B5EF4-FFF2-40B4-BE49-F238E27FC236}">
                  <a16:creationId xmlns:a16="http://schemas.microsoft.com/office/drawing/2014/main" id="{704789E0-432C-A941-8F96-8A036D2AAD09}"/>
                </a:ext>
              </a:extLst>
            </p:cNvPr>
            <p:cNvCxnSpPr>
              <a:cxnSpLocks/>
            </p:cNvCxnSpPr>
            <p:nvPr/>
          </p:nvCxnSpPr>
          <p:spPr>
            <a:xfrm>
              <a:off x="1773189" y="5019452"/>
              <a:ext cx="249567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05">
              <a:extLst>
                <a:ext uri="{FF2B5EF4-FFF2-40B4-BE49-F238E27FC236}">
                  <a16:creationId xmlns:a16="http://schemas.microsoft.com/office/drawing/2014/main" id="{9837F23F-40C4-5D4A-A139-947FCD13089A}"/>
                </a:ext>
              </a:extLst>
            </p:cNvPr>
            <p:cNvCxnSpPr>
              <a:cxnSpLocks/>
            </p:cNvCxnSpPr>
            <p:nvPr/>
          </p:nvCxnSpPr>
          <p:spPr>
            <a:xfrm>
              <a:off x="1206558" y="5014966"/>
              <a:ext cx="249567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06">
              <a:extLst>
                <a:ext uri="{FF2B5EF4-FFF2-40B4-BE49-F238E27FC236}">
                  <a16:creationId xmlns:a16="http://schemas.microsoft.com/office/drawing/2014/main" id="{FF848576-4C67-D44F-AE2B-6CA5ADD13454}"/>
                </a:ext>
              </a:extLst>
            </p:cNvPr>
            <p:cNvCxnSpPr>
              <a:cxnSpLocks/>
            </p:cNvCxnSpPr>
            <p:nvPr/>
          </p:nvCxnSpPr>
          <p:spPr>
            <a:xfrm>
              <a:off x="1206558" y="5173439"/>
              <a:ext cx="263288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08">
              <a:extLst>
                <a:ext uri="{FF2B5EF4-FFF2-40B4-BE49-F238E27FC236}">
                  <a16:creationId xmlns:a16="http://schemas.microsoft.com/office/drawing/2014/main" id="{54A01C64-7C3A-5846-8E27-ADB9EA65BB1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12474" y="5014966"/>
              <a:ext cx="243651" cy="14631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11">
              <a:extLst>
                <a:ext uri="{FF2B5EF4-FFF2-40B4-BE49-F238E27FC236}">
                  <a16:creationId xmlns:a16="http://schemas.microsoft.com/office/drawing/2014/main" id="{DCCC2BA2-34E5-124F-A308-5E3FFFBF4BB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208040" y="5014966"/>
              <a:ext cx="239606" cy="15006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14">
              <a:extLst>
                <a:ext uri="{FF2B5EF4-FFF2-40B4-BE49-F238E27FC236}">
                  <a16:creationId xmlns:a16="http://schemas.microsoft.com/office/drawing/2014/main" id="{B489E1E9-66F3-1649-B3BD-BEBC91D612E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82368" y="5021414"/>
              <a:ext cx="239606" cy="15006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15">
              <a:extLst>
                <a:ext uri="{FF2B5EF4-FFF2-40B4-BE49-F238E27FC236}">
                  <a16:creationId xmlns:a16="http://schemas.microsoft.com/office/drawing/2014/main" id="{AF5B202E-73B8-C74C-A331-9713F55212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79415" y="5019354"/>
              <a:ext cx="241877" cy="15673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133E7CA1-7543-2E49-8413-55385322DA9E}"/>
                    </a:ext>
                  </a:extLst>
                </p:cNvPr>
                <p:cNvSpPr txBox="1"/>
                <p:nvPr/>
              </p:nvSpPr>
              <p:spPr>
                <a:xfrm>
                  <a:off x="2375717" y="5341069"/>
                  <a:ext cx="995724" cy="2616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ru-RU" sz="11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ru-RU" sz="1100" b="0" i="1" smtClean="0">
                                <a:latin typeface="Cambria Math" panose="02040503050406030204" pitchFamily="18" charset="0"/>
                              </a:rPr>
                              <m:t>пл</m:t>
                            </m:r>
                          </m:sub>
                        </m:sSub>
                      </m:oMath>
                    </m:oMathPara>
                  </a14:m>
                  <a:endParaRPr lang="ru-RU" sz="1100" dirty="0"/>
                </a:p>
              </p:txBody>
            </p:sp>
          </mc:Choice>
          <mc:Fallback xmlns=""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F12541EC-B16F-4AE1-8B65-AEEEF0D21FE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75717" y="5341069"/>
                  <a:ext cx="995724" cy="26161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C8F3ED5E-EE17-224C-A1BC-B0FB11CE77E2}"/>
                    </a:ext>
                  </a:extLst>
                </p:cNvPr>
                <p:cNvSpPr txBox="1"/>
                <p:nvPr/>
              </p:nvSpPr>
              <p:spPr>
                <a:xfrm>
                  <a:off x="2371617" y="5341069"/>
                  <a:ext cx="995724" cy="2616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ru-RU" sz="11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ru-RU" sz="1100" b="0" i="1" smtClean="0">
                                <a:latin typeface="Cambria Math" panose="02040503050406030204" pitchFamily="18" charset="0"/>
                              </a:rPr>
                              <m:t>пл</m:t>
                            </m:r>
                          </m:sub>
                        </m:sSub>
                      </m:oMath>
                    </m:oMathPara>
                  </a14:m>
                  <a:endParaRPr lang="ru-RU" sz="1100" dirty="0"/>
                </a:p>
              </p:txBody>
            </p:sp>
          </mc:Choice>
          <mc:Fallback xmlns="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06303417-38D8-4A5B-AA5E-7DCF3ADA89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71617" y="5341069"/>
                  <a:ext cx="995724" cy="26161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11801B96-06D6-4642-8F26-99704B134A2B}"/>
                    </a:ext>
                  </a:extLst>
                </p:cNvPr>
                <p:cNvSpPr txBox="1"/>
                <p:nvPr/>
              </p:nvSpPr>
              <p:spPr>
                <a:xfrm>
                  <a:off x="427458" y="4906537"/>
                  <a:ext cx="995724" cy="2616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ru-RU" sz="11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ru-RU" sz="1100" b="0" i="1" smtClean="0">
                                <a:latin typeface="Cambria Math" panose="02040503050406030204" pitchFamily="18" charset="0"/>
                              </a:rPr>
                              <m:t>б</m:t>
                            </m:r>
                          </m:sub>
                        </m:sSub>
                      </m:oMath>
                    </m:oMathPara>
                  </a14:m>
                  <a:endParaRPr lang="ru-RU" sz="1100" dirty="0"/>
                </a:p>
              </p:txBody>
            </p:sp>
          </mc:Choice>
          <mc:Fallback xmlns=""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9830BAF2-DBCA-41F3-BA8F-B916B74C8BE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7458" y="4906537"/>
                  <a:ext cx="995724" cy="26161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1" name="Straight Arrow Connector 127">
              <a:extLst>
                <a:ext uri="{FF2B5EF4-FFF2-40B4-BE49-F238E27FC236}">
                  <a16:creationId xmlns:a16="http://schemas.microsoft.com/office/drawing/2014/main" id="{D1BEC7F6-A084-7B45-833A-C26E07BCA9AF}"/>
                </a:ext>
              </a:extLst>
            </p:cNvPr>
            <p:cNvCxnSpPr/>
            <p:nvPr/>
          </p:nvCxnSpPr>
          <p:spPr>
            <a:xfrm flipH="1">
              <a:off x="1703973" y="5602679"/>
              <a:ext cx="41317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128">
              <a:extLst>
                <a:ext uri="{FF2B5EF4-FFF2-40B4-BE49-F238E27FC236}">
                  <a16:creationId xmlns:a16="http://schemas.microsoft.com/office/drawing/2014/main" id="{E38F2A9E-AD35-E245-BE39-11FCB60AC7C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606645" y="3702078"/>
              <a:ext cx="7772" cy="41401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" name="Прямая со стрелкой 4">
            <a:extLst>
              <a:ext uri="{FF2B5EF4-FFF2-40B4-BE49-F238E27FC236}">
                <a16:creationId xmlns:a16="http://schemas.microsoft.com/office/drawing/2014/main" id="{F815B2AE-C647-B94A-9D8C-B9FA33D49476}"/>
              </a:ext>
            </a:extLst>
          </p:cNvPr>
          <p:cNvCxnSpPr>
            <a:cxnSpLocks/>
          </p:cNvCxnSpPr>
          <p:nvPr/>
        </p:nvCxnSpPr>
        <p:spPr>
          <a:xfrm flipV="1">
            <a:off x="5447769" y="4249971"/>
            <a:ext cx="2116273" cy="1"/>
          </a:xfrm>
          <a:prstGeom prst="straightConnector1">
            <a:avLst/>
          </a:prstGeom>
          <a:ln w="508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Прямая соединительная линия 93">
            <a:extLst>
              <a:ext uri="{FF2B5EF4-FFF2-40B4-BE49-F238E27FC236}">
                <a16:creationId xmlns:a16="http://schemas.microsoft.com/office/drawing/2014/main" id="{8ED7E7DA-11CB-354B-8AD3-AE72A6B5245E}"/>
              </a:ext>
            </a:extLst>
          </p:cNvPr>
          <p:cNvCxnSpPr>
            <a:cxnSpLocks/>
          </p:cNvCxnSpPr>
          <p:nvPr/>
        </p:nvCxnSpPr>
        <p:spPr>
          <a:xfrm>
            <a:off x="828675" y="1674565"/>
            <a:ext cx="10529888" cy="0"/>
          </a:xfrm>
          <a:prstGeom prst="line">
            <a:avLst/>
          </a:prstGeom>
          <a:ln w="47625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2" name="Picture 8" descr="Арматура фонтанная - Нефтепромысловое оборудование">
            <a:extLst>
              <a:ext uri="{FF2B5EF4-FFF2-40B4-BE49-F238E27FC236}">
                <a16:creationId xmlns:a16="http://schemas.microsoft.com/office/drawing/2014/main" id="{BD9CA9CE-FCC4-384D-9C3B-9EF43211A6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20" y="1726475"/>
            <a:ext cx="2280830" cy="3092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1" name="Номер слайда 3">
            <a:extLst>
              <a:ext uri="{FF2B5EF4-FFF2-40B4-BE49-F238E27FC236}">
                <a16:creationId xmlns:a16="http://schemas.microsoft.com/office/drawing/2014/main" id="{C5E63813-3440-2643-BE66-F8DB99D89A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88AC0803-CFD0-497F-8DF6-4786DF9E2156}" type="slidenum">
              <a:rPr lang="ru-RU" smtClean="0"/>
              <a:t>2</a:t>
            </a:fld>
            <a:endParaRPr lang="ru-RU"/>
          </a:p>
        </p:txBody>
      </p:sp>
      <p:pic>
        <p:nvPicPr>
          <p:cNvPr id="1026" name="Picture 2" descr="Конструкция скважины с НКТ">
            <a:extLst>
              <a:ext uri="{FF2B5EF4-FFF2-40B4-BE49-F238E27FC236}">
                <a16:creationId xmlns:a16="http://schemas.microsoft.com/office/drawing/2014/main" id="{C01F2569-D347-0A41-834D-2ACA5CD1A3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4818" y="2417909"/>
            <a:ext cx="1473648" cy="3529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E4F15B3-003B-9B45-B178-73B2A35762CA}"/>
              </a:ext>
            </a:extLst>
          </p:cNvPr>
          <p:cNvSpPr txBox="1"/>
          <p:nvPr/>
        </p:nvSpPr>
        <p:spPr>
          <a:xfrm>
            <a:off x="92378" y="4998769"/>
            <a:ext cx="2635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Наземное оборудование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2EE8F4-0262-134D-AE89-E0495BCC1826}"/>
              </a:ext>
            </a:extLst>
          </p:cNvPr>
          <p:cNvSpPr txBox="1"/>
          <p:nvPr/>
        </p:nvSpPr>
        <p:spPr>
          <a:xfrm>
            <a:off x="3017160" y="1982531"/>
            <a:ext cx="27689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Подземное оборудование</a:t>
            </a:r>
          </a:p>
        </p:txBody>
      </p:sp>
    </p:spTree>
    <p:extLst>
      <p:ext uri="{BB962C8B-B14F-4D97-AF65-F5344CB8AC3E}">
        <p14:creationId xmlns:p14="http://schemas.microsoft.com/office/powerpoint/2010/main" val="5010287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C23760C-690C-D244-8497-B210458C3F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solidFill>
            <a:schemeClr val="bg1"/>
          </a:solidFill>
        </p:spPr>
        <p:txBody>
          <a:bodyPr/>
          <a:lstStyle/>
          <a:p>
            <a:r>
              <a:rPr lang="ru-RU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Газлифтный клапан</a:t>
            </a:r>
          </a:p>
        </p:txBody>
      </p:sp>
      <p:cxnSp>
        <p:nvCxnSpPr>
          <p:cNvPr id="94" name="Прямая соединительная линия 93">
            <a:extLst>
              <a:ext uri="{FF2B5EF4-FFF2-40B4-BE49-F238E27FC236}">
                <a16:creationId xmlns:a16="http://schemas.microsoft.com/office/drawing/2014/main" id="{8ED7E7DA-11CB-354B-8AD3-AE72A6B5245E}"/>
              </a:ext>
            </a:extLst>
          </p:cNvPr>
          <p:cNvCxnSpPr>
            <a:cxnSpLocks/>
          </p:cNvCxnSpPr>
          <p:nvPr/>
        </p:nvCxnSpPr>
        <p:spPr>
          <a:xfrm>
            <a:off x="828675" y="1674565"/>
            <a:ext cx="10529888" cy="0"/>
          </a:xfrm>
          <a:prstGeom prst="line">
            <a:avLst/>
          </a:prstGeom>
          <a:ln w="47625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Номер слайда 3">
            <a:extLst>
              <a:ext uri="{FF2B5EF4-FFF2-40B4-BE49-F238E27FC236}">
                <a16:creationId xmlns:a16="http://schemas.microsoft.com/office/drawing/2014/main" id="{C5E63813-3440-2643-BE66-F8DB99D89A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88AC0803-CFD0-497F-8DF6-4786DF9E2156}" type="slidenum">
              <a:rPr lang="ru-RU" smtClean="0"/>
              <a:t>20</a:t>
            </a:fld>
            <a:endParaRPr lang="ru-RU"/>
          </a:p>
        </p:txBody>
      </p:sp>
      <p:pic>
        <p:nvPicPr>
          <p:cNvPr id="1026" name="Picture 2" descr="Клапан газлифтный, управляемый перепадом давления | DEK TECHNOLOGY">
            <a:extLst>
              <a:ext uri="{FF2B5EF4-FFF2-40B4-BE49-F238E27FC236}">
                <a16:creationId xmlns:a16="http://schemas.microsoft.com/office/drawing/2014/main" id="{4597BE4C-1A4D-7E40-964E-558DFF631F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9384" y="2305570"/>
            <a:ext cx="3452019" cy="3452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Прямая со стрелкой 13">
            <a:extLst>
              <a:ext uri="{FF2B5EF4-FFF2-40B4-BE49-F238E27FC236}">
                <a16:creationId xmlns:a16="http://schemas.microsoft.com/office/drawing/2014/main" id="{C3B3E062-E6B4-C549-BCD1-D8E053FADD89}"/>
              </a:ext>
            </a:extLst>
          </p:cNvPr>
          <p:cNvCxnSpPr>
            <a:cxnSpLocks/>
          </p:cNvCxnSpPr>
          <p:nvPr/>
        </p:nvCxnSpPr>
        <p:spPr>
          <a:xfrm flipV="1">
            <a:off x="5035482" y="4031579"/>
            <a:ext cx="2116273" cy="1"/>
          </a:xfrm>
          <a:prstGeom prst="straightConnector1">
            <a:avLst/>
          </a:prstGeom>
          <a:ln w="508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E7E5B86F-0E06-B446-A80F-62504387BDED}"/>
              </a:ext>
            </a:extLst>
          </p:cNvPr>
          <p:cNvGrpSpPr/>
          <p:nvPr/>
        </p:nvGrpSpPr>
        <p:grpSpPr>
          <a:xfrm>
            <a:off x="7479917" y="2289229"/>
            <a:ext cx="2959101" cy="3365500"/>
            <a:chOff x="-69753" y="-23948"/>
            <a:chExt cx="4009924" cy="3962880"/>
          </a:xfrm>
        </p:grpSpPr>
        <p:grpSp>
          <p:nvGrpSpPr>
            <p:cNvPr id="17" name="Группа 16">
              <a:extLst>
                <a:ext uri="{FF2B5EF4-FFF2-40B4-BE49-F238E27FC236}">
                  <a16:creationId xmlns:a16="http://schemas.microsoft.com/office/drawing/2014/main" id="{6447CD3B-A431-D547-9A2C-074639C784DB}"/>
                </a:ext>
              </a:extLst>
            </p:cNvPr>
            <p:cNvGrpSpPr/>
            <p:nvPr/>
          </p:nvGrpSpPr>
          <p:grpSpPr>
            <a:xfrm>
              <a:off x="-69753" y="1807535"/>
              <a:ext cx="4009924" cy="1957524"/>
              <a:chOff x="255205" y="0"/>
              <a:chExt cx="4009924" cy="1957524"/>
            </a:xfrm>
          </p:grpSpPr>
          <p:cxnSp>
            <p:nvCxnSpPr>
              <p:cNvPr id="74" name="Прямая со стрелкой 73">
                <a:extLst>
                  <a:ext uri="{FF2B5EF4-FFF2-40B4-BE49-F238E27FC236}">
                    <a16:creationId xmlns:a16="http://schemas.microsoft.com/office/drawing/2014/main" id="{2ABDBEF1-06A5-C44B-B175-DADA92107D88}"/>
                  </a:ext>
                </a:extLst>
              </p:cNvPr>
              <p:cNvCxnSpPr/>
              <p:nvPr/>
            </p:nvCxnSpPr>
            <p:spPr>
              <a:xfrm flipH="1" flipV="1">
                <a:off x="2505075" y="0"/>
                <a:ext cx="495300" cy="45720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5" name="Поле 19">
                <a:extLst>
                  <a:ext uri="{FF2B5EF4-FFF2-40B4-BE49-F238E27FC236}">
                    <a16:creationId xmlns:a16="http://schemas.microsoft.com/office/drawing/2014/main" id="{8BD163B9-8835-F945-9633-EE6AF79821F3}"/>
                  </a:ext>
                </a:extLst>
              </p:cNvPr>
              <p:cNvSpPr txBox="1"/>
              <p:nvPr/>
            </p:nvSpPr>
            <p:spPr>
              <a:xfrm>
                <a:off x="2941596" y="323851"/>
                <a:ext cx="1219800" cy="596921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0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ru-RU" sz="110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сильфонная камера</a:t>
                </a:r>
                <a:endParaRPr lang="ru-RU" sz="110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6" name="Поле 21">
                <a:extLst>
                  <a:ext uri="{FF2B5EF4-FFF2-40B4-BE49-F238E27FC236}">
                    <a16:creationId xmlns:a16="http://schemas.microsoft.com/office/drawing/2014/main" id="{28FFCC63-0815-DF44-A808-ED1B66954239}"/>
                  </a:ext>
                </a:extLst>
              </p:cNvPr>
              <p:cNvSpPr txBox="1"/>
              <p:nvPr/>
            </p:nvSpPr>
            <p:spPr>
              <a:xfrm>
                <a:off x="255205" y="43475"/>
                <a:ext cx="749849" cy="482511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0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ru-RU" sz="110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шток</a:t>
                </a:r>
                <a:endParaRPr lang="ru-RU" sz="110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77" name="Прямая со стрелкой 76">
                <a:extLst>
                  <a:ext uri="{FF2B5EF4-FFF2-40B4-BE49-F238E27FC236}">
                    <a16:creationId xmlns:a16="http://schemas.microsoft.com/office/drawing/2014/main" id="{C76E9D79-1C3E-5C43-8F86-AE7ED80C72D0}"/>
                  </a:ext>
                </a:extLst>
              </p:cNvPr>
              <p:cNvCxnSpPr/>
              <p:nvPr/>
            </p:nvCxnSpPr>
            <p:spPr>
              <a:xfrm>
                <a:off x="925033" y="219075"/>
                <a:ext cx="1084742" cy="47625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Прямая со стрелкой 77">
                <a:extLst>
                  <a:ext uri="{FF2B5EF4-FFF2-40B4-BE49-F238E27FC236}">
                    <a16:creationId xmlns:a16="http://schemas.microsoft.com/office/drawing/2014/main" id="{28BE367B-D416-9D49-8FEA-1A86E4960995}"/>
                  </a:ext>
                </a:extLst>
              </p:cNvPr>
              <p:cNvCxnSpPr/>
              <p:nvPr/>
            </p:nvCxnSpPr>
            <p:spPr>
              <a:xfrm flipH="1" flipV="1">
                <a:off x="2286000" y="1078304"/>
                <a:ext cx="970281" cy="510466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9" name="Поле 26">
                <a:extLst>
                  <a:ext uri="{FF2B5EF4-FFF2-40B4-BE49-F238E27FC236}">
                    <a16:creationId xmlns:a16="http://schemas.microsoft.com/office/drawing/2014/main" id="{544E0EBC-B77C-C144-A1AF-75413BAFBD45}"/>
                  </a:ext>
                </a:extLst>
              </p:cNvPr>
              <p:cNvSpPr txBox="1"/>
              <p:nvPr/>
            </p:nvSpPr>
            <p:spPr>
              <a:xfrm>
                <a:off x="3302793" y="1362076"/>
                <a:ext cx="962336" cy="595448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0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ru-RU" sz="110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седло клапана</a:t>
                </a:r>
                <a:endParaRPr lang="ru-RU" sz="110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8" name="Группа 17">
              <a:extLst>
                <a:ext uri="{FF2B5EF4-FFF2-40B4-BE49-F238E27FC236}">
                  <a16:creationId xmlns:a16="http://schemas.microsoft.com/office/drawing/2014/main" id="{2616CC91-8E2B-3649-B791-B8CEACBAD334}"/>
                </a:ext>
              </a:extLst>
            </p:cNvPr>
            <p:cNvGrpSpPr/>
            <p:nvPr/>
          </p:nvGrpSpPr>
          <p:grpSpPr>
            <a:xfrm>
              <a:off x="291229" y="-23948"/>
              <a:ext cx="2986285" cy="3962880"/>
              <a:chOff x="-59646" y="-23950"/>
              <a:chExt cx="2986285" cy="3963205"/>
            </a:xfrm>
          </p:grpSpPr>
          <p:grpSp>
            <p:nvGrpSpPr>
              <p:cNvPr id="19" name="Группа 18">
                <a:extLst>
                  <a:ext uri="{FF2B5EF4-FFF2-40B4-BE49-F238E27FC236}">
                    <a16:creationId xmlns:a16="http://schemas.microsoft.com/office/drawing/2014/main" id="{3BDB3056-0CCF-D04E-8B9C-3BDD3C4F35BA}"/>
                  </a:ext>
                </a:extLst>
              </p:cNvPr>
              <p:cNvGrpSpPr/>
              <p:nvPr/>
            </p:nvGrpSpPr>
            <p:grpSpPr>
              <a:xfrm>
                <a:off x="-59646" y="-23950"/>
                <a:ext cx="2986285" cy="3963205"/>
                <a:chOff x="-59646" y="-23950"/>
                <a:chExt cx="2986285" cy="3963205"/>
              </a:xfrm>
            </p:grpSpPr>
            <p:grpSp>
              <p:nvGrpSpPr>
                <p:cNvPr id="21" name="Группа 20">
                  <a:extLst>
                    <a:ext uri="{FF2B5EF4-FFF2-40B4-BE49-F238E27FC236}">
                      <a16:creationId xmlns:a16="http://schemas.microsoft.com/office/drawing/2014/main" id="{908764D9-735F-6643-9E33-93051601EEBE}"/>
                    </a:ext>
                  </a:extLst>
                </p:cNvPr>
                <p:cNvGrpSpPr/>
                <p:nvPr/>
              </p:nvGrpSpPr>
              <p:grpSpPr>
                <a:xfrm>
                  <a:off x="-59646" y="476250"/>
                  <a:ext cx="2986285" cy="3125687"/>
                  <a:chOff x="-59646" y="0"/>
                  <a:chExt cx="2986285" cy="3125687"/>
                </a:xfrm>
              </p:grpSpPr>
              <p:sp>
                <p:nvSpPr>
                  <p:cNvPr id="32" name="Поле 2530309">
                    <a:extLst>
                      <a:ext uri="{FF2B5EF4-FFF2-40B4-BE49-F238E27FC236}">
                        <a16:creationId xmlns:a16="http://schemas.microsoft.com/office/drawing/2014/main" id="{AF87DFC4-D2D5-CB4B-AB00-C62D92EEEB07}"/>
                      </a:ext>
                    </a:extLst>
                  </p:cNvPr>
                  <p:cNvSpPr txBox="1"/>
                  <p:nvPr/>
                </p:nvSpPr>
                <p:spPr>
                  <a:xfrm>
                    <a:off x="-59646" y="2397284"/>
                    <a:ext cx="488271" cy="500985"/>
                  </a:xfrm>
                  <a:prstGeom prst="rect">
                    <a:avLst/>
                  </a:prstGeom>
                  <a:noFill/>
                  <a:ln w="6350">
                    <a:noFill/>
                  </a:ln>
                  <a:effectLst/>
                </p:spPr>
                <p:style>
                  <a:lnRef idx="0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>
                      <a:lnSpc>
                        <a:spcPct val="107000"/>
                      </a:lnSpc>
                      <a:spcAft>
                        <a:spcPts val="800"/>
                      </a:spcAft>
                    </a:pPr>
                    <a:r>
                      <a:rPr lang="en-US" sz="1400" i="1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a:t>P</a:t>
                    </a:r>
                    <a:r>
                      <a:rPr lang="en-US" sz="1400" i="1" baseline="-25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a:t>d</a:t>
                    </a:r>
                    <a:endParaRPr lang="ru-RU" sz="1100">
                      <a:effectLst/>
                      <a:ea typeface="Calibri" panose="020F0502020204030204" pitchFamily="34" charset="0"/>
                      <a:cs typeface="Times New Roman" panose="02020603050405020304" pitchFamily="18" charset="0"/>
                    </a:endParaRPr>
                  </a:p>
                </p:txBody>
              </p:sp>
              <p:grpSp>
                <p:nvGrpSpPr>
                  <p:cNvPr id="33" name="Группа 32">
                    <a:extLst>
                      <a:ext uri="{FF2B5EF4-FFF2-40B4-BE49-F238E27FC236}">
                        <a16:creationId xmlns:a16="http://schemas.microsoft.com/office/drawing/2014/main" id="{BCFD77C6-9DBE-2A44-8CAB-66C3BCDE8754}"/>
                      </a:ext>
                    </a:extLst>
                  </p:cNvPr>
                  <p:cNvGrpSpPr/>
                  <p:nvPr/>
                </p:nvGrpSpPr>
                <p:grpSpPr>
                  <a:xfrm>
                    <a:off x="428625" y="0"/>
                    <a:ext cx="2498014" cy="3125687"/>
                    <a:chOff x="0" y="0"/>
                    <a:chExt cx="2498014" cy="3125687"/>
                  </a:xfrm>
                </p:grpSpPr>
                <p:sp>
                  <p:nvSpPr>
                    <p:cNvPr id="34" name="Поле 2530313">
                      <a:extLst>
                        <a:ext uri="{FF2B5EF4-FFF2-40B4-BE49-F238E27FC236}">
                          <a16:creationId xmlns:a16="http://schemas.microsoft.com/office/drawing/2014/main" id="{1BF0CF83-616D-D842-8C1D-C54288AE78B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995611" y="902970"/>
                      <a:ext cx="502403" cy="403363"/>
                    </a:xfrm>
                    <a:prstGeom prst="rect">
                      <a:avLst/>
                    </a:prstGeom>
                    <a:noFill/>
                    <a:ln w="6350">
                      <a:noFill/>
                    </a:ln>
                    <a:effectLst/>
                  </p:spPr>
                  <p:style>
                    <a:lnRef idx="0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i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</a:t>
                      </a:r>
                      <a:r>
                        <a:rPr lang="en-US" sz="1400" i="1" baseline="-25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u</a:t>
                      </a:r>
                      <a:endParaRPr lang="ru-RU" sz="1100">
                        <a:effectLst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p:txBody>
                </p:sp>
                <p:grpSp>
                  <p:nvGrpSpPr>
                    <p:cNvPr id="35" name="Группа 34">
                      <a:extLst>
                        <a:ext uri="{FF2B5EF4-FFF2-40B4-BE49-F238E27FC236}">
                          <a16:creationId xmlns:a16="http://schemas.microsoft.com/office/drawing/2014/main" id="{4F18EE09-8768-3840-AC88-32134B95166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0" y="0"/>
                      <a:ext cx="2247899" cy="3125687"/>
                      <a:chOff x="0" y="0"/>
                      <a:chExt cx="2247899" cy="3125687"/>
                    </a:xfrm>
                  </p:grpSpPr>
                  <p:sp>
                    <p:nvSpPr>
                      <p:cNvPr id="36" name="Прямоугольник 35">
                        <a:extLst>
                          <a:ext uri="{FF2B5EF4-FFF2-40B4-BE49-F238E27FC236}">
                            <a16:creationId xmlns:a16="http://schemas.microsoft.com/office/drawing/2014/main" id="{3282B039-27F6-3245-B9AB-3D8DEC95641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23924" y="657087"/>
                        <a:ext cx="466725" cy="609512"/>
                      </a:xfrm>
                      <a:prstGeom prst="rect">
                        <a:avLst/>
                      </a:prstGeom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endParaRPr lang="ru-RU"/>
                      </a:p>
                    </p:txBody>
                  </p:sp>
                  <p:sp>
                    <p:nvSpPr>
                      <p:cNvPr id="37" name="Прямоугольник 36">
                        <a:extLst>
                          <a:ext uri="{FF2B5EF4-FFF2-40B4-BE49-F238E27FC236}">
                            <a16:creationId xmlns:a16="http://schemas.microsoft.com/office/drawing/2014/main" id="{D49688D0-9D0E-F64C-9622-39720DBE58B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52450" y="152400"/>
                        <a:ext cx="1209675" cy="504790"/>
                      </a:xfrm>
                      <a:prstGeom prst="rect">
                        <a:avLst/>
                      </a:prstGeom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endParaRPr lang="ru-RU"/>
                      </a:p>
                    </p:txBody>
                  </p:sp>
                  <p:grpSp>
                    <p:nvGrpSpPr>
                      <p:cNvPr id="38" name="Группа 37">
                        <a:extLst>
                          <a:ext uri="{FF2B5EF4-FFF2-40B4-BE49-F238E27FC236}">
                            <a16:creationId xmlns:a16="http://schemas.microsoft.com/office/drawing/2014/main" id="{A4BC735A-1D4E-F342-8F32-5FCD814766D8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0" y="0"/>
                        <a:ext cx="1866265" cy="3125687"/>
                        <a:chOff x="0" y="0"/>
                        <a:chExt cx="1866265" cy="3125687"/>
                      </a:xfrm>
                    </p:grpSpPr>
                    <p:grpSp>
                      <p:nvGrpSpPr>
                        <p:cNvPr id="41" name="Группа 40">
                          <a:extLst>
                            <a:ext uri="{FF2B5EF4-FFF2-40B4-BE49-F238E27FC236}">
                              <a16:creationId xmlns:a16="http://schemas.microsoft.com/office/drawing/2014/main" id="{F29E9390-DE43-E14F-99FC-ECBBF8683E82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0" y="0"/>
                          <a:ext cx="1771651" cy="3125687"/>
                          <a:chOff x="0" y="0"/>
                          <a:chExt cx="1771651" cy="3125687"/>
                        </a:xfrm>
                      </p:grpSpPr>
                      <p:grpSp>
                        <p:nvGrpSpPr>
                          <p:cNvPr id="44" name="Группа 43">
                            <a:extLst>
                              <a:ext uri="{FF2B5EF4-FFF2-40B4-BE49-F238E27FC236}">
                                <a16:creationId xmlns:a16="http://schemas.microsoft.com/office/drawing/2014/main" id="{9F6ACB02-D587-7646-9AA0-B6FEE78AD649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0" y="0"/>
                            <a:ext cx="1771650" cy="3125687"/>
                            <a:chOff x="0" y="0"/>
                            <a:chExt cx="1771650" cy="3125687"/>
                          </a:xfrm>
                        </p:grpSpPr>
                        <p:sp>
                          <p:nvSpPr>
                            <p:cNvPr id="46" name="Хорда 45">
                              <a:extLst>
                                <a:ext uri="{FF2B5EF4-FFF2-40B4-BE49-F238E27FC236}">
                                  <a16:creationId xmlns:a16="http://schemas.microsoft.com/office/drawing/2014/main" id="{87B47415-06D2-9C41-B4D6-05497E6BA835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1019175" y="1695450"/>
                              <a:ext cx="276225" cy="342900"/>
                            </a:xfrm>
                            <a:prstGeom prst="chord">
                              <a:avLst>
                                <a:gd name="adj1" fmla="val 5245"/>
                                <a:gd name="adj2" fmla="val 10776127"/>
                              </a:avLst>
                            </a:prstGeom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="horz" wrap="square" lIns="91440" tIns="45720" rIns="91440" bIns="4572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endParaRPr lang="ru-RU"/>
                            </a:p>
                          </p:txBody>
                        </p:sp>
                        <p:grpSp>
                          <p:nvGrpSpPr>
                            <p:cNvPr id="47" name="Группа 46">
                              <a:extLst>
                                <a:ext uri="{FF2B5EF4-FFF2-40B4-BE49-F238E27FC236}">
                                  <a16:creationId xmlns:a16="http://schemas.microsoft.com/office/drawing/2014/main" id="{F7071305-55C8-4D45-A01F-63ED451550ED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0" y="0"/>
                              <a:ext cx="1771650" cy="3125687"/>
                              <a:chOff x="0" y="0"/>
                              <a:chExt cx="1771650" cy="3125687"/>
                            </a:xfrm>
                          </p:grpSpPr>
                          <p:grpSp>
                            <p:nvGrpSpPr>
                              <p:cNvPr id="49" name="Группа 48">
                                <a:extLst>
                                  <a:ext uri="{FF2B5EF4-FFF2-40B4-BE49-F238E27FC236}">
                                    <a16:creationId xmlns:a16="http://schemas.microsoft.com/office/drawing/2014/main" id="{D02085F6-86F7-5042-A90B-C5479EF762FF}"/>
                                  </a:ext>
                                </a:extLst>
                              </p:cNvPr>
                              <p:cNvGrpSpPr/>
                              <p:nvPr/>
                            </p:nvGrpSpPr>
                            <p:grpSpPr>
                              <a:xfrm>
                                <a:off x="0" y="0"/>
                                <a:ext cx="1771650" cy="3125687"/>
                                <a:chOff x="0" y="0"/>
                                <a:chExt cx="1771650" cy="3125687"/>
                              </a:xfrm>
                            </p:grpSpPr>
                            <p:grpSp>
                              <p:nvGrpSpPr>
                                <p:cNvPr id="53" name="Группа 52">
                                  <a:extLst>
                                    <a:ext uri="{FF2B5EF4-FFF2-40B4-BE49-F238E27FC236}">
                                      <a16:creationId xmlns:a16="http://schemas.microsoft.com/office/drawing/2014/main" id="{1E9B89D4-6A8E-D44A-8B7A-BD199E292516}"/>
                                    </a:ext>
                                  </a:extLst>
                                </p:cNvPr>
                                <p:cNvGrpSpPr/>
                                <p:nvPr/>
                              </p:nvGrpSpPr>
                              <p:grpSpPr>
                                <a:xfrm>
                                  <a:off x="0" y="0"/>
                                  <a:ext cx="1771650" cy="3125687"/>
                                  <a:chOff x="0" y="0"/>
                                  <a:chExt cx="1771650" cy="3125687"/>
                                </a:xfrm>
                              </p:grpSpPr>
                              <p:cxnSp>
                                <p:nvCxnSpPr>
                                  <p:cNvPr id="60" name="Прямая соединительная линия 59">
                                    <a:extLst>
                                      <a:ext uri="{FF2B5EF4-FFF2-40B4-BE49-F238E27FC236}">
                                        <a16:creationId xmlns:a16="http://schemas.microsoft.com/office/drawing/2014/main" id="{5264E0CF-701D-BE4D-BF53-6BE0CBF7ECB2}"/>
                                      </a:ext>
                                    </a:extLst>
                                  </p:cNvPr>
                                  <p:cNvCxnSpPr/>
                                  <p:nvPr/>
                                </p:nvCxnSpPr>
                                <p:spPr>
                                  <a:xfrm>
                                    <a:off x="542925" y="152400"/>
                                    <a:ext cx="1224049" cy="0"/>
                                  </a:xfrm>
                                  <a:prstGeom prst="line">
                                    <a:avLst/>
                                  </a:prstGeom>
                                </p:spPr>
                                <p:style>
                                  <a:lnRef idx="2">
                                    <a:schemeClr val="dk1"/>
                                  </a:lnRef>
                                  <a:fillRef idx="0">
                                    <a:schemeClr val="dk1"/>
                                  </a:fillRef>
                                  <a:effectRef idx="1">
                                    <a:schemeClr val="dk1"/>
                                  </a:effectRef>
                                  <a:fontRef idx="minor">
                                    <a:schemeClr val="tx1"/>
                                  </a:fontRef>
                                </p:style>
                              </p:cxnSp>
                              <p:cxnSp>
                                <p:nvCxnSpPr>
                                  <p:cNvPr id="61" name="Прямая соединительная линия 60">
                                    <a:extLst>
                                      <a:ext uri="{FF2B5EF4-FFF2-40B4-BE49-F238E27FC236}">
                                        <a16:creationId xmlns:a16="http://schemas.microsoft.com/office/drawing/2014/main" id="{81CDFC93-DD98-2246-8CD3-67EA11A87F32}"/>
                                      </a:ext>
                                    </a:extLst>
                                  </p:cNvPr>
                                  <p:cNvCxnSpPr/>
                                  <p:nvPr/>
                                </p:nvCxnSpPr>
                                <p:spPr>
                                  <a:xfrm flipH="1" flipV="1">
                                    <a:off x="1762125" y="1333500"/>
                                    <a:ext cx="9525" cy="1422647"/>
                                  </a:xfrm>
                                  <a:prstGeom prst="line">
                                    <a:avLst/>
                                  </a:prstGeom>
                                </p:spPr>
                                <p:style>
                                  <a:lnRef idx="2">
                                    <a:schemeClr val="dk1"/>
                                  </a:lnRef>
                                  <a:fillRef idx="0">
                                    <a:schemeClr val="dk1"/>
                                  </a:fillRef>
                                  <a:effectRef idx="1">
                                    <a:schemeClr val="dk1"/>
                                  </a:effectRef>
                                  <a:fontRef idx="minor">
                                    <a:schemeClr val="tx1"/>
                                  </a:fontRef>
                                </p:style>
                              </p:cxnSp>
                              <p:cxnSp>
                                <p:nvCxnSpPr>
                                  <p:cNvPr id="62" name="Прямая соединительная линия 61">
                                    <a:extLst>
                                      <a:ext uri="{FF2B5EF4-FFF2-40B4-BE49-F238E27FC236}">
                                        <a16:creationId xmlns:a16="http://schemas.microsoft.com/office/drawing/2014/main" id="{CDC31C87-E067-A94F-B27C-3C43330886E6}"/>
                                      </a:ext>
                                    </a:extLst>
                                  </p:cNvPr>
                                  <p:cNvCxnSpPr/>
                                  <p:nvPr/>
                                </p:nvCxnSpPr>
                                <p:spPr>
                                  <a:xfrm flipV="1">
                                    <a:off x="0" y="0"/>
                                    <a:ext cx="0" cy="2415580"/>
                                  </a:xfrm>
                                  <a:prstGeom prst="line">
                                    <a:avLst/>
                                  </a:prstGeom>
                                </p:spPr>
                                <p:style>
                                  <a:lnRef idx="2">
                                    <a:schemeClr val="dk1"/>
                                  </a:lnRef>
                                  <a:fillRef idx="0">
                                    <a:schemeClr val="dk1"/>
                                  </a:fillRef>
                                  <a:effectRef idx="1">
                                    <a:schemeClr val="dk1"/>
                                  </a:effectRef>
                                  <a:fontRef idx="minor">
                                    <a:schemeClr val="tx1"/>
                                  </a:fontRef>
                                </p:style>
                              </p:cxnSp>
                              <p:cxnSp>
                                <p:nvCxnSpPr>
                                  <p:cNvPr id="63" name="Прямая соединительная линия 62">
                                    <a:extLst>
                                      <a:ext uri="{FF2B5EF4-FFF2-40B4-BE49-F238E27FC236}">
                                        <a16:creationId xmlns:a16="http://schemas.microsoft.com/office/drawing/2014/main" id="{19F9F3F1-C4BF-0543-921A-E4A37A440FCF}"/>
                                      </a:ext>
                                    </a:extLst>
                                  </p:cNvPr>
                                  <p:cNvCxnSpPr/>
                                  <p:nvPr/>
                                </p:nvCxnSpPr>
                                <p:spPr>
                                  <a:xfrm flipV="1">
                                    <a:off x="0" y="2762250"/>
                                    <a:ext cx="0" cy="363437"/>
                                  </a:xfrm>
                                  <a:prstGeom prst="line">
                                    <a:avLst/>
                                  </a:prstGeom>
                                </p:spPr>
                                <p:style>
                                  <a:lnRef idx="2">
                                    <a:schemeClr val="dk1"/>
                                  </a:lnRef>
                                  <a:fillRef idx="0">
                                    <a:schemeClr val="dk1"/>
                                  </a:fillRef>
                                  <a:effectRef idx="1">
                                    <a:schemeClr val="dk1"/>
                                  </a:effectRef>
                                  <a:fontRef idx="minor">
                                    <a:schemeClr val="tx1"/>
                                  </a:fontRef>
                                </p:style>
                              </p:cxnSp>
                              <p:cxnSp>
                                <p:nvCxnSpPr>
                                  <p:cNvPr id="64" name="Прямая соединительная линия 63">
                                    <a:extLst>
                                      <a:ext uri="{FF2B5EF4-FFF2-40B4-BE49-F238E27FC236}">
                                        <a16:creationId xmlns:a16="http://schemas.microsoft.com/office/drawing/2014/main" id="{9E077193-8332-FB48-90CC-9771034EB2FC}"/>
                                      </a:ext>
                                    </a:extLst>
                                  </p:cNvPr>
                                  <p:cNvCxnSpPr/>
                                  <p:nvPr/>
                                </p:nvCxnSpPr>
                                <p:spPr>
                                  <a:xfrm>
                                    <a:off x="0" y="2419350"/>
                                    <a:ext cx="547601" cy="0"/>
                                  </a:xfrm>
                                  <a:prstGeom prst="line">
                                    <a:avLst/>
                                  </a:prstGeom>
                                </p:spPr>
                                <p:style>
                                  <a:lnRef idx="2">
                                    <a:schemeClr val="dk1"/>
                                  </a:lnRef>
                                  <a:fillRef idx="0">
                                    <a:schemeClr val="dk1"/>
                                  </a:fillRef>
                                  <a:effectRef idx="1">
                                    <a:schemeClr val="dk1"/>
                                  </a:effectRef>
                                  <a:fontRef idx="minor">
                                    <a:schemeClr val="tx1"/>
                                  </a:fontRef>
                                </p:style>
                              </p:cxnSp>
                              <p:cxnSp>
                                <p:nvCxnSpPr>
                                  <p:cNvPr id="65" name="Прямая соединительная линия 64">
                                    <a:extLst>
                                      <a:ext uri="{FF2B5EF4-FFF2-40B4-BE49-F238E27FC236}">
                                        <a16:creationId xmlns:a16="http://schemas.microsoft.com/office/drawing/2014/main" id="{D4687B59-51E4-0B4B-A6CE-6995FA8D2074}"/>
                                      </a:ext>
                                    </a:extLst>
                                  </p:cNvPr>
                                  <p:cNvCxnSpPr/>
                                  <p:nvPr/>
                                </p:nvCxnSpPr>
                                <p:spPr>
                                  <a:xfrm>
                                    <a:off x="0" y="2762250"/>
                                    <a:ext cx="1768622" cy="0"/>
                                  </a:xfrm>
                                  <a:prstGeom prst="line">
                                    <a:avLst/>
                                  </a:prstGeom>
                                </p:spPr>
                                <p:style>
                                  <a:lnRef idx="2">
                                    <a:schemeClr val="dk1"/>
                                  </a:lnRef>
                                  <a:fillRef idx="0">
                                    <a:schemeClr val="dk1"/>
                                  </a:fillRef>
                                  <a:effectRef idx="1">
                                    <a:schemeClr val="dk1"/>
                                  </a:effectRef>
                                  <a:fontRef idx="minor">
                                    <a:schemeClr val="tx1"/>
                                  </a:fontRef>
                                </p:style>
                              </p:cxnSp>
                              <p:cxnSp>
                                <p:nvCxnSpPr>
                                  <p:cNvPr id="66" name="Прямая соединительная линия 65">
                                    <a:extLst>
                                      <a:ext uri="{FF2B5EF4-FFF2-40B4-BE49-F238E27FC236}">
                                        <a16:creationId xmlns:a16="http://schemas.microsoft.com/office/drawing/2014/main" id="{E405BDF4-BB1E-B34E-9054-48C851000415}"/>
                                      </a:ext>
                                    </a:extLst>
                                  </p:cNvPr>
                                  <p:cNvCxnSpPr/>
                                  <p:nvPr/>
                                </p:nvCxnSpPr>
                                <p:spPr>
                                  <a:xfrm flipV="1">
                                    <a:off x="542925" y="152400"/>
                                    <a:ext cx="1647" cy="2258946"/>
                                  </a:xfrm>
                                  <a:prstGeom prst="line">
                                    <a:avLst/>
                                  </a:prstGeom>
                                </p:spPr>
                                <p:style>
                                  <a:lnRef idx="2">
                                    <a:schemeClr val="dk1"/>
                                  </a:lnRef>
                                  <a:fillRef idx="0">
                                    <a:schemeClr val="dk1"/>
                                  </a:fillRef>
                                  <a:effectRef idx="1">
                                    <a:schemeClr val="dk1"/>
                                  </a:effectRef>
                                  <a:fontRef idx="minor">
                                    <a:schemeClr val="tx1"/>
                                  </a:fontRef>
                                </p:style>
                              </p:cxnSp>
                              <p:grpSp>
                                <p:nvGrpSpPr>
                                  <p:cNvPr id="67" name="Группа 66">
                                    <a:extLst>
                                      <a:ext uri="{FF2B5EF4-FFF2-40B4-BE49-F238E27FC236}">
                                        <a16:creationId xmlns:a16="http://schemas.microsoft.com/office/drawing/2014/main" id="{1B3A7F8B-4C64-494A-9E85-51A7ABA88E39}"/>
                                      </a:ext>
                                    </a:extLst>
                                  </p:cNvPr>
                                  <p:cNvGrpSpPr/>
                                  <p:nvPr/>
                                </p:nvGrpSpPr>
                                <p:grpSpPr>
                                  <a:xfrm>
                                    <a:off x="542925" y="2095500"/>
                                    <a:ext cx="1228725" cy="238125"/>
                                    <a:chOff x="0" y="-85725"/>
                                    <a:chExt cx="1228725" cy="238125"/>
                                  </a:xfrm>
                                </p:grpSpPr>
                                <p:cxnSp>
                                  <p:nvCxnSpPr>
                                    <p:cNvPr id="68" name="Прямая соединительная линия 67">
                                      <a:extLst>
                                        <a:ext uri="{FF2B5EF4-FFF2-40B4-BE49-F238E27FC236}">
                                          <a16:creationId xmlns:a16="http://schemas.microsoft.com/office/drawing/2014/main" id="{44D57544-89F2-0E44-87C6-418B5CCF2B79}"/>
                                        </a:ext>
                                      </a:extLst>
                                    </p:cNvPr>
                                    <p:cNvCxnSpPr/>
                                    <p:nvPr/>
                                  </p:nvCxnSpPr>
                                  <p:spPr>
                                    <a:xfrm flipV="1">
                                      <a:off x="485775" y="-85725"/>
                                      <a:ext cx="0" cy="238125"/>
                                    </a:xfrm>
                                    <a:prstGeom prst="line">
                                      <a:avLst/>
                                    </a:prstGeom>
                                  </p:spPr>
                                  <p:style>
                                    <a:lnRef idx="2">
                                      <a:schemeClr val="dk1"/>
                                    </a:lnRef>
                                    <a:fillRef idx="0">
                                      <a:schemeClr val="dk1"/>
                                    </a:fillRef>
                                    <a:effectRef idx="1">
                                      <a:schemeClr val="dk1"/>
                                    </a:effectRef>
                                    <a:fontRef idx="minor">
                                      <a:schemeClr val="tx1"/>
                                    </a:fontRef>
                                  </p:style>
                                </p:cxnSp>
                                <p:cxnSp>
                                  <p:nvCxnSpPr>
                                    <p:cNvPr id="69" name="Прямая соединительная линия 68">
                                      <a:extLst>
                                        <a:ext uri="{FF2B5EF4-FFF2-40B4-BE49-F238E27FC236}">
                                          <a16:creationId xmlns:a16="http://schemas.microsoft.com/office/drawing/2014/main" id="{1C3FE6D6-0E91-8642-A30B-B7D4F5600626}"/>
                                        </a:ext>
                                      </a:extLst>
                                    </p:cNvPr>
                                    <p:cNvCxnSpPr/>
                                    <p:nvPr/>
                                  </p:nvCxnSpPr>
                                  <p:spPr>
                                    <a:xfrm>
                                      <a:off x="0" y="-85725"/>
                                      <a:ext cx="476250" cy="0"/>
                                    </a:xfrm>
                                    <a:prstGeom prst="line">
                                      <a:avLst/>
                                    </a:prstGeom>
                                  </p:spPr>
                                  <p:style>
                                    <a:lnRef idx="2">
                                      <a:schemeClr val="dk1"/>
                                    </a:lnRef>
                                    <a:fillRef idx="0">
                                      <a:schemeClr val="dk1"/>
                                    </a:fillRef>
                                    <a:effectRef idx="1">
                                      <a:schemeClr val="dk1"/>
                                    </a:effectRef>
                                    <a:fontRef idx="minor">
                                      <a:schemeClr val="tx1"/>
                                    </a:fontRef>
                                  </p:style>
                                </p:cxnSp>
                                <p:cxnSp>
                                  <p:nvCxnSpPr>
                                    <p:cNvPr id="70" name="Прямая соединительная линия 69">
                                      <a:extLst>
                                        <a:ext uri="{FF2B5EF4-FFF2-40B4-BE49-F238E27FC236}">
                                          <a16:creationId xmlns:a16="http://schemas.microsoft.com/office/drawing/2014/main" id="{1AEDB490-905D-B244-8151-AF33C053592B}"/>
                                        </a:ext>
                                      </a:extLst>
                                    </p:cNvPr>
                                    <p:cNvCxnSpPr/>
                                    <p:nvPr/>
                                  </p:nvCxnSpPr>
                                  <p:spPr>
                                    <a:xfrm>
                                      <a:off x="9525" y="152400"/>
                                      <a:ext cx="476250" cy="0"/>
                                    </a:xfrm>
                                    <a:prstGeom prst="line">
                                      <a:avLst/>
                                    </a:prstGeom>
                                  </p:spPr>
                                  <p:style>
                                    <a:lnRef idx="2">
                                      <a:schemeClr val="dk1"/>
                                    </a:lnRef>
                                    <a:fillRef idx="0">
                                      <a:schemeClr val="dk1"/>
                                    </a:fillRef>
                                    <a:effectRef idx="1">
                                      <a:schemeClr val="dk1"/>
                                    </a:effectRef>
                                    <a:fontRef idx="minor">
                                      <a:schemeClr val="tx1"/>
                                    </a:fontRef>
                                  </p:style>
                                </p:cxnSp>
                                <p:cxnSp>
                                  <p:nvCxnSpPr>
                                    <p:cNvPr id="71" name="Прямая соединительная линия 70">
                                      <a:extLst>
                                        <a:ext uri="{FF2B5EF4-FFF2-40B4-BE49-F238E27FC236}">
                                          <a16:creationId xmlns:a16="http://schemas.microsoft.com/office/drawing/2014/main" id="{046DEADA-1D83-D942-A305-2FB4B5023F7B}"/>
                                        </a:ext>
                                      </a:extLst>
                                    </p:cNvPr>
                                    <p:cNvCxnSpPr/>
                                    <p:nvPr/>
                                  </p:nvCxnSpPr>
                                  <p:spPr>
                                    <a:xfrm flipV="1">
                                      <a:off x="752475" y="-85725"/>
                                      <a:ext cx="0" cy="238125"/>
                                    </a:xfrm>
                                    <a:prstGeom prst="line">
                                      <a:avLst/>
                                    </a:prstGeom>
                                  </p:spPr>
                                  <p:style>
                                    <a:lnRef idx="2">
                                      <a:schemeClr val="dk1"/>
                                    </a:lnRef>
                                    <a:fillRef idx="0">
                                      <a:schemeClr val="dk1"/>
                                    </a:fillRef>
                                    <a:effectRef idx="1">
                                      <a:schemeClr val="dk1"/>
                                    </a:effectRef>
                                    <a:fontRef idx="minor">
                                      <a:schemeClr val="tx1"/>
                                    </a:fontRef>
                                  </p:style>
                                </p:cxnSp>
                                <p:cxnSp>
                                  <p:nvCxnSpPr>
                                    <p:cNvPr id="72" name="Прямая соединительная линия 71">
                                      <a:extLst>
                                        <a:ext uri="{FF2B5EF4-FFF2-40B4-BE49-F238E27FC236}">
                                          <a16:creationId xmlns:a16="http://schemas.microsoft.com/office/drawing/2014/main" id="{F7452C53-BCA6-4545-9869-888FA700E7C0}"/>
                                        </a:ext>
                                      </a:extLst>
                                    </p:cNvPr>
                                    <p:cNvCxnSpPr/>
                                    <p:nvPr/>
                                  </p:nvCxnSpPr>
                                  <p:spPr>
                                    <a:xfrm>
                                      <a:off x="752475" y="-85725"/>
                                      <a:ext cx="476250" cy="0"/>
                                    </a:xfrm>
                                    <a:prstGeom prst="line">
                                      <a:avLst/>
                                    </a:prstGeom>
                                  </p:spPr>
                                  <p:style>
                                    <a:lnRef idx="2">
                                      <a:schemeClr val="dk1"/>
                                    </a:lnRef>
                                    <a:fillRef idx="0">
                                      <a:schemeClr val="dk1"/>
                                    </a:fillRef>
                                    <a:effectRef idx="1">
                                      <a:schemeClr val="dk1"/>
                                    </a:effectRef>
                                    <a:fontRef idx="minor">
                                      <a:schemeClr val="tx1"/>
                                    </a:fontRef>
                                  </p:style>
                                </p:cxnSp>
                                <p:cxnSp>
                                  <p:nvCxnSpPr>
                                    <p:cNvPr id="73" name="Прямая соединительная линия 72">
                                      <a:extLst>
                                        <a:ext uri="{FF2B5EF4-FFF2-40B4-BE49-F238E27FC236}">
                                          <a16:creationId xmlns:a16="http://schemas.microsoft.com/office/drawing/2014/main" id="{04B587AF-D258-D841-8D1A-80B0E14454CD}"/>
                                        </a:ext>
                                      </a:extLst>
                                    </p:cNvPr>
                                    <p:cNvCxnSpPr/>
                                    <p:nvPr/>
                                  </p:nvCxnSpPr>
                                  <p:spPr>
                                    <a:xfrm>
                                      <a:off x="752475" y="152400"/>
                                      <a:ext cx="476250" cy="0"/>
                                    </a:xfrm>
                                    <a:prstGeom prst="line">
                                      <a:avLst/>
                                    </a:prstGeom>
                                  </p:spPr>
                                  <p:style>
                                    <a:lnRef idx="2">
                                      <a:schemeClr val="dk1"/>
                                    </a:lnRef>
                                    <a:fillRef idx="0">
                                      <a:schemeClr val="dk1"/>
                                    </a:fillRef>
                                    <a:effectRef idx="1">
                                      <a:schemeClr val="dk1"/>
                                    </a:effectRef>
                                    <a:fontRef idx="minor">
                                      <a:schemeClr val="tx1"/>
                                    </a:fontRef>
                                  </p:style>
                                </p:cxnSp>
                              </p:grpSp>
                            </p:grpSp>
                            <p:cxnSp>
                              <p:nvCxnSpPr>
                                <p:cNvPr id="54" name="Прямая соединительная линия 53">
                                  <a:extLst>
                                    <a:ext uri="{FF2B5EF4-FFF2-40B4-BE49-F238E27FC236}">
                                      <a16:creationId xmlns:a16="http://schemas.microsoft.com/office/drawing/2014/main" id="{DC4D1CB8-4CAA-594C-904E-ED203C6FD3DE}"/>
                                    </a:ext>
                                  </a:extLst>
                                </p:cNvPr>
                                <p:cNvCxnSpPr/>
                                <p:nvPr/>
                              </p:nvCxnSpPr>
                              <p:spPr>
                                <a:xfrm flipV="1">
                                  <a:off x="914400" y="666704"/>
                                  <a:ext cx="0" cy="151755"/>
                                </a:xfrm>
                                <a:prstGeom prst="line">
                                  <a:avLst/>
                                </a:prstGeom>
                              </p:spPr>
                              <p:style>
                                <a:lnRef idx="2">
                                  <a:schemeClr val="dk1"/>
                                </a:lnRef>
                                <a:fillRef idx="0">
                                  <a:schemeClr val="dk1"/>
                                </a:fillRef>
                                <a:effectRef idx="1">
                                  <a:schemeClr val="dk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  <p:cxnSp>
                              <p:nvCxnSpPr>
                                <p:cNvPr id="55" name="Прямая соединительная линия 54">
                                  <a:extLst>
                                    <a:ext uri="{FF2B5EF4-FFF2-40B4-BE49-F238E27FC236}">
                                      <a16:creationId xmlns:a16="http://schemas.microsoft.com/office/drawing/2014/main" id="{755339E3-BC77-7A44-981F-BCF1DD6CD02A}"/>
                                    </a:ext>
                                  </a:extLst>
                                </p:cNvPr>
                                <p:cNvCxnSpPr/>
                                <p:nvPr/>
                              </p:nvCxnSpPr>
                              <p:spPr>
                                <a:xfrm>
                                  <a:off x="552450" y="666750"/>
                                  <a:ext cx="361950" cy="0"/>
                                </a:xfrm>
                                <a:prstGeom prst="line">
                                  <a:avLst/>
                                </a:prstGeom>
                              </p:spPr>
                              <p:style>
                                <a:lnRef idx="2">
                                  <a:schemeClr val="dk1"/>
                                </a:lnRef>
                                <a:fillRef idx="0">
                                  <a:schemeClr val="dk1"/>
                                </a:fillRef>
                                <a:effectRef idx="1">
                                  <a:schemeClr val="dk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  <p:cxnSp>
                              <p:nvCxnSpPr>
                                <p:cNvPr id="56" name="Прямая соединительная линия 55">
                                  <a:extLst>
                                    <a:ext uri="{FF2B5EF4-FFF2-40B4-BE49-F238E27FC236}">
                                      <a16:creationId xmlns:a16="http://schemas.microsoft.com/office/drawing/2014/main" id="{643781E9-DF98-F843-BB0E-1A25CFD16BD4}"/>
                                    </a:ext>
                                  </a:extLst>
                                </p:cNvPr>
                                <p:cNvCxnSpPr/>
                                <p:nvPr/>
                              </p:nvCxnSpPr>
                              <p:spPr>
                                <a:xfrm>
                                  <a:off x="561975" y="809625"/>
                                  <a:ext cx="352425" cy="0"/>
                                </a:xfrm>
                                <a:prstGeom prst="line">
                                  <a:avLst/>
                                </a:prstGeom>
                              </p:spPr>
                              <p:style>
                                <a:lnRef idx="2">
                                  <a:schemeClr val="dk1"/>
                                </a:lnRef>
                                <a:fillRef idx="0">
                                  <a:schemeClr val="dk1"/>
                                </a:fillRef>
                                <a:effectRef idx="1">
                                  <a:schemeClr val="dk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  <p:cxnSp>
                              <p:nvCxnSpPr>
                                <p:cNvPr id="57" name="Прямая соединительная линия 56">
                                  <a:extLst>
                                    <a:ext uri="{FF2B5EF4-FFF2-40B4-BE49-F238E27FC236}">
                                      <a16:creationId xmlns:a16="http://schemas.microsoft.com/office/drawing/2014/main" id="{391973DF-1D5C-2D40-8D4C-52A3090BEE0F}"/>
                                    </a:ext>
                                  </a:extLst>
                                </p:cNvPr>
                                <p:cNvCxnSpPr/>
                                <p:nvPr/>
                              </p:nvCxnSpPr>
                              <p:spPr>
                                <a:xfrm flipV="1">
                                  <a:off x="1409700" y="666704"/>
                                  <a:ext cx="0" cy="151698"/>
                                </a:xfrm>
                                <a:prstGeom prst="line">
                                  <a:avLst/>
                                </a:prstGeom>
                              </p:spPr>
                              <p:style>
                                <a:lnRef idx="2">
                                  <a:schemeClr val="dk1"/>
                                </a:lnRef>
                                <a:fillRef idx="0">
                                  <a:schemeClr val="dk1"/>
                                </a:fillRef>
                                <a:effectRef idx="1">
                                  <a:schemeClr val="dk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  <p:cxnSp>
                              <p:nvCxnSpPr>
                                <p:cNvPr id="58" name="Прямая соединительная линия 57">
                                  <a:extLst>
                                    <a:ext uri="{FF2B5EF4-FFF2-40B4-BE49-F238E27FC236}">
                                      <a16:creationId xmlns:a16="http://schemas.microsoft.com/office/drawing/2014/main" id="{332DA797-A051-BB46-88FB-52DEFC8E39B0}"/>
                                    </a:ext>
                                  </a:extLst>
                                </p:cNvPr>
                                <p:cNvCxnSpPr/>
                                <p:nvPr/>
                              </p:nvCxnSpPr>
                              <p:spPr>
                                <a:xfrm>
                                  <a:off x="1400175" y="657225"/>
                                  <a:ext cx="361950" cy="0"/>
                                </a:xfrm>
                                <a:prstGeom prst="line">
                                  <a:avLst/>
                                </a:prstGeom>
                              </p:spPr>
                              <p:style>
                                <a:lnRef idx="2">
                                  <a:schemeClr val="dk1"/>
                                </a:lnRef>
                                <a:fillRef idx="0">
                                  <a:schemeClr val="dk1"/>
                                </a:fillRef>
                                <a:effectRef idx="1">
                                  <a:schemeClr val="dk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  <p:cxnSp>
                              <p:nvCxnSpPr>
                                <p:cNvPr id="59" name="Прямая соединительная линия 58">
                                  <a:extLst>
                                    <a:ext uri="{FF2B5EF4-FFF2-40B4-BE49-F238E27FC236}">
                                      <a16:creationId xmlns:a16="http://schemas.microsoft.com/office/drawing/2014/main" id="{E12BA676-722B-4B4E-BD89-6131027B55C3}"/>
                                    </a:ext>
                                  </a:extLst>
                                </p:cNvPr>
                                <p:cNvCxnSpPr/>
                                <p:nvPr/>
                              </p:nvCxnSpPr>
                              <p:spPr>
                                <a:xfrm>
                                  <a:off x="1409700" y="809625"/>
                                  <a:ext cx="361950" cy="0"/>
                                </a:xfrm>
                                <a:prstGeom prst="line">
                                  <a:avLst/>
                                </a:prstGeom>
                              </p:spPr>
                              <p:style>
                                <a:lnRef idx="2">
                                  <a:schemeClr val="dk1"/>
                                </a:lnRef>
                                <a:fillRef idx="0">
                                  <a:schemeClr val="dk1"/>
                                </a:fillRef>
                                <a:effectRef idx="1">
                                  <a:schemeClr val="dk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</p:grpSp>
                          <p:sp>
                            <p:nvSpPr>
                              <p:cNvPr id="50" name="Полилиния 49">
                                <a:extLst>
                                  <a:ext uri="{FF2B5EF4-FFF2-40B4-BE49-F238E27FC236}">
                                    <a16:creationId xmlns:a16="http://schemas.microsoft.com/office/drawing/2014/main" id="{4BF59457-69FE-E946-B178-74FA108D58DB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1371600" y="819150"/>
                                <a:ext cx="133350" cy="447675"/>
                              </a:xfrm>
                              <a:custGeom>
                                <a:avLst/>
                                <a:gdLst>
                                  <a:gd name="connsiteX0" fmla="*/ 0 w 447679"/>
                                  <a:gd name="connsiteY0" fmla="*/ 0 h 1104900"/>
                                  <a:gd name="connsiteX1" fmla="*/ 428625 w 447679"/>
                                  <a:gd name="connsiteY1" fmla="*/ 219075 h 1104900"/>
                                  <a:gd name="connsiteX2" fmla="*/ 19050 w 447679"/>
                                  <a:gd name="connsiteY2" fmla="*/ 314325 h 1104900"/>
                                  <a:gd name="connsiteX3" fmla="*/ 409575 w 447679"/>
                                  <a:gd name="connsiteY3" fmla="*/ 495300 h 1104900"/>
                                  <a:gd name="connsiteX4" fmla="*/ 28575 w 447679"/>
                                  <a:gd name="connsiteY4" fmla="*/ 600075 h 1104900"/>
                                  <a:gd name="connsiteX5" fmla="*/ 428625 w 447679"/>
                                  <a:gd name="connsiteY5" fmla="*/ 733425 h 1104900"/>
                                  <a:gd name="connsiteX6" fmla="*/ 57150 w 447679"/>
                                  <a:gd name="connsiteY6" fmla="*/ 847725 h 1104900"/>
                                  <a:gd name="connsiteX7" fmla="*/ 447675 w 447679"/>
                                  <a:gd name="connsiteY7" fmla="*/ 971550 h 1104900"/>
                                  <a:gd name="connsiteX8" fmla="*/ 47625 w 447679"/>
                                  <a:gd name="connsiteY8" fmla="*/ 1104900 h 1104900"/>
                                  <a:gd name="connsiteX9" fmla="*/ 47625 w 447679"/>
                                  <a:gd name="connsiteY9" fmla="*/ 1104900 h 1104900"/>
                                </a:gdLst>
                                <a:ahLst/>
                                <a:cxnLst>
                                  <a:cxn ang="0">
                                    <a:pos x="connsiteX0" y="connsiteY0"/>
                                  </a:cxn>
                                  <a:cxn ang="0">
                                    <a:pos x="connsiteX1" y="connsiteY1"/>
                                  </a:cxn>
                                  <a:cxn ang="0">
                                    <a:pos x="connsiteX2" y="connsiteY2"/>
                                  </a:cxn>
                                  <a:cxn ang="0">
                                    <a:pos x="connsiteX3" y="connsiteY3"/>
                                  </a:cxn>
                                  <a:cxn ang="0">
                                    <a:pos x="connsiteX4" y="connsiteY4"/>
                                  </a:cxn>
                                  <a:cxn ang="0">
                                    <a:pos x="connsiteX5" y="connsiteY5"/>
                                  </a:cxn>
                                  <a:cxn ang="0">
                                    <a:pos x="connsiteX6" y="connsiteY6"/>
                                  </a:cxn>
                                  <a:cxn ang="0">
                                    <a:pos x="connsiteX7" y="connsiteY7"/>
                                  </a:cxn>
                                  <a:cxn ang="0">
                                    <a:pos x="connsiteX8" y="connsiteY8"/>
                                  </a:cxn>
                                  <a:cxn ang="0">
                                    <a:pos x="connsiteX9" y="connsiteY9"/>
                                  </a:cxn>
                                </a:cxnLst>
                                <a:rect l="l" t="t" r="r" b="b"/>
                                <a:pathLst>
                                  <a:path w="447679" h="1104900">
                                    <a:moveTo>
                                      <a:pt x="0" y="0"/>
                                    </a:moveTo>
                                    <a:cubicBezTo>
                                      <a:pt x="212725" y="83344"/>
                                      <a:pt x="425450" y="166688"/>
                                      <a:pt x="428625" y="219075"/>
                                    </a:cubicBezTo>
                                    <a:cubicBezTo>
                                      <a:pt x="431800" y="271462"/>
                                      <a:pt x="22225" y="268288"/>
                                      <a:pt x="19050" y="314325"/>
                                    </a:cubicBezTo>
                                    <a:cubicBezTo>
                                      <a:pt x="15875" y="360362"/>
                                      <a:pt x="407988" y="447675"/>
                                      <a:pt x="409575" y="495300"/>
                                    </a:cubicBezTo>
                                    <a:cubicBezTo>
                                      <a:pt x="411162" y="542925"/>
                                      <a:pt x="25400" y="560388"/>
                                      <a:pt x="28575" y="600075"/>
                                    </a:cubicBezTo>
                                    <a:cubicBezTo>
                                      <a:pt x="31750" y="639762"/>
                                      <a:pt x="423863" y="692150"/>
                                      <a:pt x="428625" y="733425"/>
                                    </a:cubicBezTo>
                                    <a:cubicBezTo>
                                      <a:pt x="433387" y="774700"/>
                                      <a:pt x="53975" y="808038"/>
                                      <a:pt x="57150" y="847725"/>
                                    </a:cubicBezTo>
                                    <a:cubicBezTo>
                                      <a:pt x="60325" y="887412"/>
                                      <a:pt x="449262" y="928688"/>
                                      <a:pt x="447675" y="971550"/>
                                    </a:cubicBezTo>
                                    <a:cubicBezTo>
                                      <a:pt x="446088" y="1014412"/>
                                      <a:pt x="47625" y="1104900"/>
                                      <a:pt x="47625" y="1104900"/>
                                    </a:cubicBezTo>
                                    <a:lnTo>
                                      <a:pt x="47625" y="1104900"/>
                                    </a:lnTo>
                                  </a:path>
                                </a:pathLst>
                              </a:custGeom>
                              <a:solidFill>
                                <a:schemeClr val="accent5">
                                  <a:lumMod val="40000"/>
                                  <a:lumOff val="60000"/>
                                </a:schemeClr>
                              </a:solidFill>
                              <a:ln>
                                <a:solidFill>
                                  <a:schemeClr val="tx2"/>
                                </a:solidFill>
                              </a:ln>
                            </p:spPr>
                            <p:style>
                              <a:lnRef idx="2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1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  <p:txBody>
                              <a:bodyPr rot="0" spcFirstLastPara="0" vert="horz" wrap="square" lIns="91440" tIns="45720" rIns="91440" bIns="45720" numCol="1" spcCol="0" rtlCol="0" fromWordArt="0" anchor="ctr" anchorCtr="0" forceAA="0" compatLnSpc="1">
                                <a:prstTxWarp prst="textNoShape">
                                  <a:avLst/>
                                </a:prstTxWarp>
                                <a:noAutofit/>
                              </a:bodyPr>
                              <a:lstStyle/>
                              <a:p>
                                <a:endParaRPr lang="ru-RU"/>
                              </a:p>
                            </p:txBody>
                          </p:sp>
                          <p:sp>
                            <p:nvSpPr>
                              <p:cNvPr id="51" name="Полилиния 50">
                                <a:extLst>
                                  <a:ext uri="{FF2B5EF4-FFF2-40B4-BE49-F238E27FC236}">
                                    <a16:creationId xmlns:a16="http://schemas.microsoft.com/office/drawing/2014/main" id="{300DCB92-DD19-6249-A4D0-92976C7BDBD7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 flipH="1">
                                <a:off x="800100" y="819150"/>
                                <a:ext cx="133350" cy="447675"/>
                              </a:xfrm>
                              <a:custGeom>
                                <a:avLst/>
                                <a:gdLst>
                                  <a:gd name="connsiteX0" fmla="*/ 0 w 447679"/>
                                  <a:gd name="connsiteY0" fmla="*/ 0 h 1104900"/>
                                  <a:gd name="connsiteX1" fmla="*/ 428625 w 447679"/>
                                  <a:gd name="connsiteY1" fmla="*/ 219075 h 1104900"/>
                                  <a:gd name="connsiteX2" fmla="*/ 19050 w 447679"/>
                                  <a:gd name="connsiteY2" fmla="*/ 314325 h 1104900"/>
                                  <a:gd name="connsiteX3" fmla="*/ 409575 w 447679"/>
                                  <a:gd name="connsiteY3" fmla="*/ 495300 h 1104900"/>
                                  <a:gd name="connsiteX4" fmla="*/ 28575 w 447679"/>
                                  <a:gd name="connsiteY4" fmla="*/ 600075 h 1104900"/>
                                  <a:gd name="connsiteX5" fmla="*/ 428625 w 447679"/>
                                  <a:gd name="connsiteY5" fmla="*/ 733425 h 1104900"/>
                                  <a:gd name="connsiteX6" fmla="*/ 57150 w 447679"/>
                                  <a:gd name="connsiteY6" fmla="*/ 847725 h 1104900"/>
                                  <a:gd name="connsiteX7" fmla="*/ 447675 w 447679"/>
                                  <a:gd name="connsiteY7" fmla="*/ 971550 h 1104900"/>
                                  <a:gd name="connsiteX8" fmla="*/ 47625 w 447679"/>
                                  <a:gd name="connsiteY8" fmla="*/ 1104900 h 1104900"/>
                                  <a:gd name="connsiteX9" fmla="*/ 47625 w 447679"/>
                                  <a:gd name="connsiteY9" fmla="*/ 1104900 h 1104900"/>
                                </a:gdLst>
                                <a:ahLst/>
                                <a:cxnLst>
                                  <a:cxn ang="0">
                                    <a:pos x="connsiteX0" y="connsiteY0"/>
                                  </a:cxn>
                                  <a:cxn ang="0">
                                    <a:pos x="connsiteX1" y="connsiteY1"/>
                                  </a:cxn>
                                  <a:cxn ang="0">
                                    <a:pos x="connsiteX2" y="connsiteY2"/>
                                  </a:cxn>
                                  <a:cxn ang="0">
                                    <a:pos x="connsiteX3" y="connsiteY3"/>
                                  </a:cxn>
                                  <a:cxn ang="0">
                                    <a:pos x="connsiteX4" y="connsiteY4"/>
                                  </a:cxn>
                                  <a:cxn ang="0">
                                    <a:pos x="connsiteX5" y="connsiteY5"/>
                                  </a:cxn>
                                  <a:cxn ang="0">
                                    <a:pos x="connsiteX6" y="connsiteY6"/>
                                  </a:cxn>
                                  <a:cxn ang="0">
                                    <a:pos x="connsiteX7" y="connsiteY7"/>
                                  </a:cxn>
                                  <a:cxn ang="0">
                                    <a:pos x="connsiteX8" y="connsiteY8"/>
                                  </a:cxn>
                                  <a:cxn ang="0">
                                    <a:pos x="connsiteX9" y="connsiteY9"/>
                                  </a:cxn>
                                </a:cxnLst>
                                <a:rect l="l" t="t" r="r" b="b"/>
                                <a:pathLst>
                                  <a:path w="447679" h="1104900">
                                    <a:moveTo>
                                      <a:pt x="0" y="0"/>
                                    </a:moveTo>
                                    <a:cubicBezTo>
                                      <a:pt x="212725" y="83344"/>
                                      <a:pt x="425450" y="166688"/>
                                      <a:pt x="428625" y="219075"/>
                                    </a:cubicBezTo>
                                    <a:cubicBezTo>
                                      <a:pt x="431800" y="271462"/>
                                      <a:pt x="22225" y="268288"/>
                                      <a:pt x="19050" y="314325"/>
                                    </a:cubicBezTo>
                                    <a:cubicBezTo>
                                      <a:pt x="15875" y="360362"/>
                                      <a:pt x="407988" y="447675"/>
                                      <a:pt x="409575" y="495300"/>
                                    </a:cubicBezTo>
                                    <a:cubicBezTo>
                                      <a:pt x="411162" y="542925"/>
                                      <a:pt x="25400" y="560388"/>
                                      <a:pt x="28575" y="600075"/>
                                    </a:cubicBezTo>
                                    <a:cubicBezTo>
                                      <a:pt x="31750" y="639762"/>
                                      <a:pt x="423863" y="692150"/>
                                      <a:pt x="428625" y="733425"/>
                                    </a:cubicBezTo>
                                    <a:cubicBezTo>
                                      <a:pt x="433387" y="774700"/>
                                      <a:pt x="53975" y="808038"/>
                                      <a:pt x="57150" y="847725"/>
                                    </a:cubicBezTo>
                                    <a:cubicBezTo>
                                      <a:pt x="60325" y="887412"/>
                                      <a:pt x="449262" y="928688"/>
                                      <a:pt x="447675" y="971550"/>
                                    </a:cubicBezTo>
                                    <a:cubicBezTo>
                                      <a:pt x="446088" y="1014412"/>
                                      <a:pt x="47625" y="1104900"/>
                                      <a:pt x="47625" y="1104900"/>
                                    </a:cubicBezTo>
                                    <a:lnTo>
                                      <a:pt x="47625" y="1104900"/>
                                    </a:lnTo>
                                  </a:path>
                                </a:pathLst>
                              </a:custGeom>
                              <a:solidFill>
                                <a:schemeClr val="accent5">
                                  <a:lumMod val="40000"/>
                                  <a:lumOff val="60000"/>
                                </a:schemeClr>
                              </a:solidFill>
                              <a:ln>
                                <a:solidFill>
                                  <a:schemeClr val="tx2"/>
                                </a:solidFill>
                              </a:ln>
                            </p:spPr>
                            <p:style>
                              <a:lnRef idx="2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1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  <p:txBody>
                              <a:bodyPr rot="0" spcFirstLastPara="0" vert="horz" wrap="square" lIns="91440" tIns="45720" rIns="91440" bIns="45720" numCol="1" spcCol="0" rtlCol="0" fromWordArt="0" anchor="ctr" anchorCtr="0" forceAA="0" compatLnSpc="1">
                                <a:prstTxWarp prst="textNoShape">
                                  <a:avLst/>
                                </a:prstTxWarp>
                                <a:noAutofit/>
                              </a:bodyPr>
                              <a:lstStyle/>
                              <a:p>
                                <a:endParaRPr lang="ru-RU"/>
                              </a:p>
                            </p:txBody>
                          </p:sp>
                          <p:cxnSp>
                            <p:nvCxnSpPr>
                              <p:cNvPr id="52" name="Прямая соединительная линия 51">
                                <a:extLst>
                                  <a:ext uri="{FF2B5EF4-FFF2-40B4-BE49-F238E27FC236}">
                                    <a16:creationId xmlns:a16="http://schemas.microsoft.com/office/drawing/2014/main" id="{450015B8-4F19-4246-9D37-AE4BCBB8CAC5}"/>
                                  </a:ext>
                                </a:extLst>
                              </p:cNvPr>
                              <p:cNvCxnSpPr/>
                              <p:nvPr/>
                            </p:nvCxnSpPr>
                            <p:spPr>
                              <a:xfrm>
                                <a:off x="895350" y="1276350"/>
                                <a:ext cx="514350" cy="0"/>
                              </a:xfrm>
                              <a:prstGeom prst="line">
                                <a:avLst/>
                              </a:prstGeom>
                              <a:ln>
                                <a:solidFill>
                                  <a:schemeClr val="tx2"/>
                                </a:solidFill>
                              </a:ln>
                            </p:spPr>
                            <p:style>
                              <a:lnRef idx="2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1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</p:grpSp>
                        <p:sp>
                          <p:nvSpPr>
                            <p:cNvPr id="48" name="Прямоугольник 47">
                              <a:extLst>
                                <a:ext uri="{FF2B5EF4-FFF2-40B4-BE49-F238E27FC236}">
                                  <a16:creationId xmlns:a16="http://schemas.microsoft.com/office/drawing/2014/main" id="{F0F0349A-4567-D04F-80B8-DE05A9E00381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1085850" y="1285875"/>
                              <a:ext cx="152400" cy="571589"/>
                            </a:xfrm>
                            <a:prstGeom prst="rect">
                              <a:avLst/>
                            </a:prstGeom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="horz" wrap="square" lIns="91440" tIns="45720" rIns="91440" bIns="4572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endParaRPr lang="ru-RU"/>
                            </a:p>
                          </p:txBody>
                        </p:sp>
                      </p:grpSp>
                      <p:cxnSp>
                        <p:nvCxnSpPr>
                          <p:cNvPr id="45" name="Прямая соединительная линия 44">
                            <a:extLst>
                              <a:ext uri="{FF2B5EF4-FFF2-40B4-BE49-F238E27FC236}">
                                <a16:creationId xmlns:a16="http://schemas.microsoft.com/office/drawing/2014/main" id="{5BBA1FF6-FBBB-B148-866B-BCFBCE32DD8D}"/>
                              </a:ext>
                            </a:extLst>
                          </p:cNvPr>
                          <p:cNvCxnSpPr/>
                          <p:nvPr/>
                        </p:nvCxnSpPr>
                        <p:spPr>
                          <a:xfrm flipH="1" flipV="1">
                            <a:off x="1771650" y="142875"/>
                            <a:ext cx="1" cy="980451"/>
                          </a:xfrm>
                          <a:prstGeom prst="line">
                            <a:avLst/>
                          </a:prstGeom>
                        </p:spPr>
                        <p:style>
                          <a:lnRef idx="2">
                            <a:schemeClr val="dk1"/>
                          </a:lnRef>
                          <a:fillRef idx="0">
                            <a:schemeClr val="dk1"/>
                          </a:fillRef>
                          <a:effectRef idx="1">
                            <a:schemeClr val="dk1"/>
                          </a:effectRef>
                          <a:fontRef idx="minor">
                            <a:schemeClr val="tx1"/>
                          </a:fontRef>
                        </p:style>
                      </p:cxnSp>
                    </p:grpSp>
                    <p:cxnSp>
                      <p:nvCxnSpPr>
                        <p:cNvPr id="42" name="Прямая соединительная линия 41">
                          <a:extLst>
                            <a:ext uri="{FF2B5EF4-FFF2-40B4-BE49-F238E27FC236}">
                              <a16:creationId xmlns:a16="http://schemas.microsoft.com/office/drawing/2014/main" id="{EAF0F51B-628B-4E49-A2C2-C764E45026C5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>
                          <a:off x="1666875" y="1123950"/>
                          <a:ext cx="199390" cy="0"/>
                        </a:xfrm>
                        <a:prstGeom prst="line">
                          <a:avLst/>
                        </a:prstGeom>
                      </p:spPr>
                      <p:style>
                        <a:lnRef idx="2">
                          <a:schemeClr val="dk1"/>
                        </a:lnRef>
                        <a:fillRef idx="0">
                          <a:schemeClr val="dk1"/>
                        </a:fillRef>
                        <a:effectRef idx="1">
                          <a:schemeClr val="dk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43" name="Прямая соединительная линия 42">
                          <a:extLst>
                            <a:ext uri="{FF2B5EF4-FFF2-40B4-BE49-F238E27FC236}">
                              <a16:creationId xmlns:a16="http://schemas.microsoft.com/office/drawing/2014/main" id="{9469C5B7-8A2F-8E41-ABAC-E07BC26E4564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>
                          <a:off x="1666875" y="1323975"/>
                          <a:ext cx="199390" cy="0"/>
                        </a:xfrm>
                        <a:prstGeom prst="line">
                          <a:avLst/>
                        </a:prstGeom>
                      </p:spPr>
                      <p:style>
                        <a:lnRef idx="2">
                          <a:schemeClr val="dk1"/>
                        </a:lnRef>
                        <a:fillRef idx="0">
                          <a:schemeClr val="dk1"/>
                        </a:fillRef>
                        <a:effectRef idx="1">
                          <a:schemeClr val="dk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cxnSp>
                    <p:nvCxnSpPr>
                      <p:cNvPr id="39" name="Прямая со стрелкой 38">
                        <a:extLst>
                          <a:ext uri="{FF2B5EF4-FFF2-40B4-BE49-F238E27FC236}">
                            <a16:creationId xmlns:a16="http://schemas.microsoft.com/office/drawing/2014/main" id="{95E2C050-7A1C-7F43-928C-B533982C4532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>
                        <a:off x="1752600" y="1228725"/>
                        <a:ext cx="495299" cy="0"/>
                      </a:xfrm>
                      <a:prstGeom prst="straightConnector1">
                        <a:avLst/>
                      </a:prstGeom>
                      <a:ln>
                        <a:tailEnd type="arrow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40" name="Поле 2530353">
                        <a:extLst>
                          <a:ext uri="{FF2B5EF4-FFF2-40B4-BE49-F238E27FC236}">
                            <a16:creationId xmlns:a16="http://schemas.microsoft.com/office/drawing/2014/main" id="{D81A6316-98EB-BF49-9CFD-3C70310553E8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30167" y="195369"/>
                        <a:ext cx="781050" cy="313055"/>
                      </a:xfrm>
                      <a:prstGeom prst="rect">
                        <a:avLst/>
                      </a:prstGeom>
                      <a:noFill/>
                      <a:ln w="6350">
                        <a:noFill/>
                      </a:ln>
                      <a:effectLst/>
                    </p:spPr>
                    <p:style>
                      <a:lnRef idx="0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dk1"/>
                      </a:fontRef>
                    </p:style>
                    <p:txBody>
                      <a:bodyPr rot="0" spcFirstLastPara="0" vert="horz" wrap="square" lIns="91440" tIns="45720" rIns="91440" bIns="45720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>
                          <a:lnSpc>
                            <a:spcPct val="107000"/>
                          </a:lnSpc>
                          <a:spcAft>
                            <a:spcPts val="800"/>
                          </a:spcAft>
                        </a:pPr>
                        <a:r>
                          <a:rPr lang="ru-RU" sz="1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a:t>азот</a:t>
                        </a:r>
                        <a:endParaRPr lang="ru-RU" sz="1100">
                          <a:effectLst/>
                          <a:ea typeface="Calibri" panose="020F0502020204030204" pitchFamily="34" charset="0"/>
                          <a:cs typeface="Times New Roman" panose="02020603050405020304" pitchFamily="18" charset="0"/>
                        </a:endParaRPr>
                      </a:p>
                    </p:txBody>
                  </p:sp>
                </p:grpSp>
              </p:grpSp>
            </p:grpSp>
            <p:grpSp>
              <p:nvGrpSpPr>
                <p:cNvPr id="22" name="Группа 21">
                  <a:extLst>
                    <a:ext uri="{FF2B5EF4-FFF2-40B4-BE49-F238E27FC236}">
                      <a16:creationId xmlns:a16="http://schemas.microsoft.com/office/drawing/2014/main" id="{ACAB1034-1843-EE48-9970-0290EB645B63}"/>
                    </a:ext>
                  </a:extLst>
                </p:cNvPr>
                <p:cNvGrpSpPr/>
                <p:nvPr/>
              </p:nvGrpSpPr>
              <p:grpSpPr>
                <a:xfrm>
                  <a:off x="1333814" y="-23950"/>
                  <a:ext cx="599761" cy="1309826"/>
                  <a:chOff x="371789" y="-23950"/>
                  <a:chExt cx="599761" cy="1309826"/>
                </a:xfrm>
              </p:grpSpPr>
              <p:cxnSp>
                <p:nvCxnSpPr>
                  <p:cNvPr id="28" name="Прямая соединительная линия 27">
                    <a:extLst>
                      <a:ext uri="{FF2B5EF4-FFF2-40B4-BE49-F238E27FC236}">
                        <a16:creationId xmlns:a16="http://schemas.microsoft.com/office/drawing/2014/main" id="{6F1AE32E-1431-CD4C-A388-701E03A01BF6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380999" y="205787"/>
                    <a:ext cx="0" cy="1080089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" name="Прямая соединительная линия 28">
                    <a:extLst>
                      <a:ext uri="{FF2B5EF4-FFF2-40B4-BE49-F238E27FC236}">
                        <a16:creationId xmlns:a16="http://schemas.microsoft.com/office/drawing/2014/main" id="{E6C07C74-FEBC-9742-B076-1D4611BA06C3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866789" y="205787"/>
                    <a:ext cx="0" cy="1080088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" name="Прямая со стрелкой 29">
                    <a:extLst>
                      <a:ext uri="{FF2B5EF4-FFF2-40B4-BE49-F238E27FC236}">
                        <a16:creationId xmlns:a16="http://schemas.microsoft.com/office/drawing/2014/main" id="{E7D8519A-47AE-AE4E-82E0-FB53B2BADC22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371789" y="312420"/>
                    <a:ext cx="504427" cy="1905"/>
                  </a:xfrm>
                  <a:prstGeom prst="straightConnector1">
                    <a:avLst/>
                  </a:prstGeom>
                  <a:ln>
                    <a:headEnd type="arrow"/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1" name="Поле 2530358">
                    <a:extLst>
                      <a:ext uri="{FF2B5EF4-FFF2-40B4-BE49-F238E27FC236}">
                        <a16:creationId xmlns:a16="http://schemas.microsoft.com/office/drawing/2014/main" id="{020E391B-0561-6F4D-B8D0-B84C6E4576AF}"/>
                      </a:ext>
                    </a:extLst>
                  </p:cNvPr>
                  <p:cNvSpPr txBox="1"/>
                  <p:nvPr/>
                </p:nvSpPr>
                <p:spPr>
                  <a:xfrm>
                    <a:off x="442034" y="-23950"/>
                    <a:ext cx="529516" cy="476250"/>
                  </a:xfrm>
                  <a:prstGeom prst="rect">
                    <a:avLst/>
                  </a:prstGeom>
                  <a:noFill/>
                  <a:ln w="6350">
                    <a:noFill/>
                  </a:ln>
                  <a:effectLst/>
                </p:spPr>
                <p:style>
                  <a:lnRef idx="0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>
                      <a:lnSpc>
                        <a:spcPct val="107000"/>
                      </a:lnSpc>
                      <a:spcAft>
                        <a:spcPts val="800"/>
                      </a:spcAft>
                    </a:pPr>
                    <a:r>
                      <a:rPr lang="en-US" sz="1400" i="1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a:t>S</a:t>
                    </a:r>
                    <a:r>
                      <a:rPr lang="en-US" sz="1400" i="1" baseline="-25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a:t>b</a:t>
                    </a:r>
                    <a:endParaRPr lang="ru-RU" sz="1100">
                      <a:effectLst/>
                      <a:ea typeface="Calibri" panose="020F0502020204030204" pitchFamily="34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grpSp>
              <p:nvGrpSpPr>
                <p:cNvPr id="23" name="Группа 22">
                  <a:extLst>
                    <a:ext uri="{FF2B5EF4-FFF2-40B4-BE49-F238E27FC236}">
                      <a16:creationId xmlns:a16="http://schemas.microsoft.com/office/drawing/2014/main" id="{FD806EE0-0BFF-7C4B-82BA-B653F0056208}"/>
                    </a:ext>
                  </a:extLst>
                </p:cNvPr>
                <p:cNvGrpSpPr/>
                <p:nvPr/>
              </p:nvGrpSpPr>
              <p:grpSpPr>
                <a:xfrm>
                  <a:off x="1382618" y="2819400"/>
                  <a:ext cx="657225" cy="1119855"/>
                  <a:chOff x="325343" y="-167969"/>
                  <a:chExt cx="657225" cy="1120973"/>
                </a:xfrm>
              </p:grpSpPr>
              <p:cxnSp>
                <p:nvCxnSpPr>
                  <p:cNvPr id="24" name="Прямая соединительная линия 23">
                    <a:extLst>
                      <a:ext uri="{FF2B5EF4-FFF2-40B4-BE49-F238E27FC236}">
                        <a16:creationId xmlns:a16="http://schemas.microsoft.com/office/drawing/2014/main" id="{F8372D0F-A4DF-3F48-8B42-3796241095C6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390525" y="-164158"/>
                    <a:ext cx="9525" cy="863826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" name="Прямая соединительная линия 24">
                    <a:extLst>
                      <a:ext uri="{FF2B5EF4-FFF2-40B4-BE49-F238E27FC236}">
                        <a16:creationId xmlns:a16="http://schemas.microsoft.com/office/drawing/2014/main" id="{520A1871-A261-D446-8614-EAD98AFD6976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76275" y="-167969"/>
                    <a:ext cx="0" cy="867397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" name="Прямая со стрелкой 25">
                    <a:extLst>
                      <a:ext uri="{FF2B5EF4-FFF2-40B4-BE49-F238E27FC236}">
                        <a16:creationId xmlns:a16="http://schemas.microsoft.com/office/drawing/2014/main" id="{D16A042E-0DDD-E44E-BB3B-DC0DF8D5FE71}"/>
                      </a:ext>
                    </a:extLst>
                  </p:cNvPr>
                  <p:cNvCxnSpPr/>
                  <p:nvPr/>
                </p:nvCxnSpPr>
                <p:spPr>
                  <a:xfrm>
                    <a:off x="400050" y="533291"/>
                    <a:ext cx="276225" cy="0"/>
                  </a:xfrm>
                  <a:prstGeom prst="straightConnector1">
                    <a:avLst/>
                  </a:prstGeom>
                  <a:ln>
                    <a:headEnd type="arrow"/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7" name="Поле 2530363">
                    <a:extLst>
                      <a:ext uri="{FF2B5EF4-FFF2-40B4-BE49-F238E27FC236}">
                        <a16:creationId xmlns:a16="http://schemas.microsoft.com/office/drawing/2014/main" id="{84B1D684-09C4-104F-8068-54328759D61D}"/>
                      </a:ext>
                    </a:extLst>
                  </p:cNvPr>
                  <p:cNvSpPr txBox="1"/>
                  <p:nvPr/>
                </p:nvSpPr>
                <p:spPr>
                  <a:xfrm>
                    <a:off x="325343" y="604322"/>
                    <a:ext cx="657225" cy="348682"/>
                  </a:xfrm>
                  <a:prstGeom prst="rect">
                    <a:avLst/>
                  </a:prstGeom>
                  <a:noFill/>
                  <a:ln w="6350">
                    <a:noFill/>
                  </a:ln>
                  <a:effectLst/>
                </p:spPr>
                <p:style>
                  <a:lnRef idx="0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>
                      <a:lnSpc>
                        <a:spcPct val="107000"/>
                      </a:lnSpc>
                      <a:spcAft>
                        <a:spcPts val="800"/>
                      </a:spcAft>
                    </a:pPr>
                    <a:r>
                      <a:rPr lang="en-US" sz="1400" i="1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a:t>S</a:t>
                    </a:r>
                    <a:r>
                      <a:rPr lang="en-US" sz="1400" i="1" baseline="-25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a:t>p</a:t>
                    </a:r>
                    <a:endParaRPr lang="ru-RU" sz="1100">
                      <a:effectLst/>
                      <a:ea typeface="Calibri" panose="020F0502020204030204" pitchFamily="34" charset="0"/>
                      <a:cs typeface="Times New Roman" panose="02020603050405020304" pitchFamily="18" charset="0"/>
                    </a:endParaRPr>
                  </a:p>
                </p:txBody>
              </p:sp>
            </p:grpSp>
          </p:grpSp>
          <p:sp>
            <p:nvSpPr>
              <p:cNvPr id="20" name="Поле 2530364">
                <a:extLst>
                  <a:ext uri="{FF2B5EF4-FFF2-40B4-BE49-F238E27FC236}">
                    <a16:creationId xmlns:a16="http://schemas.microsoft.com/office/drawing/2014/main" id="{C7D6FC9B-8E89-9B49-BDAB-B3D65E158FFD}"/>
                  </a:ext>
                </a:extLst>
              </p:cNvPr>
              <p:cNvSpPr txBox="1"/>
              <p:nvPr/>
            </p:nvSpPr>
            <p:spPr>
              <a:xfrm>
                <a:off x="1362075" y="984673"/>
                <a:ext cx="504510" cy="394546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0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1400" i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P</a:t>
                </a:r>
                <a:r>
                  <a:rPr lang="en-US" sz="1400" i="1" baseline="-2500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b</a:t>
                </a:r>
                <a:endParaRPr lang="ru-RU" sz="110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911736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C23760C-690C-D244-8497-B210458C3F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solidFill>
            <a:schemeClr val="bg1"/>
          </a:solidFill>
        </p:spPr>
        <p:txBody>
          <a:bodyPr/>
          <a:lstStyle/>
          <a:p>
            <a:r>
              <a:rPr lang="ru-RU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Запуск газлифтной скважины</a:t>
            </a:r>
          </a:p>
        </p:txBody>
      </p:sp>
      <p:cxnSp>
        <p:nvCxnSpPr>
          <p:cNvPr id="94" name="Прямая соединительная линия 93">
            <a:extLst>
              <a:ext uri="{FF2B5EF4-FFF2-40B4-BE49-F238E27FC236}">
                <a16:creationId xmlns:a16="http://schemas.microsoft.com/office/drawing/2014/main" id="{8ED7E7DA-11CB-354B-8AD3-AE72A6B5245E}"/>
              </a:ext>
            </a:extLst>
          </p:cNvPr>
          <p:cNvCxnSpPr>
            <a:cxnSpLocks/>
          </p:cNvCxnSpPr>
          <p:nvPr/>
        </p:nvCxnSpPr>
        <p:spPr>
          <a:xfrm>
            <a:off x="828675" y="1674565"/>
            <a:ext cx="10529888" cy="0"/>
          </a:xfrm>
          <a:prstGeom prst="line">
            <a:avLst/>
          </a:prstGeom>
          <a:ln w="47625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Номер слайда 3">
            <a:extLst>
              <a:ext uri="{FF2B5EF4-FFF2-40B4-BE49-F238E27FC236}">
                <a16:creationId xmlns:a16="http://schemas.microsoft.com/office/drawing/2014/main" id="{C5E63813-3440-2643-BE66-F8DB99D89A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88AC0803-CFD0-497F-8DF6-4786DF9E2156}" type="slidenum">
              <a:rPr lang="ru-RU" smtClean="0"/>
              <a:t>21</a:t>
            </a:fld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9BAFA51-13E7-E34C-9EC5-80804DD889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0948" y="2021853"/>
            <a:ext cx="5970104" cy="4318375"/>
          </a:xfrm>
          <a:prstGeom prst="rect">
            <a:avLst/>
          </a:prstGeom>
        </p:spPr>
      </p:pic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9D5AE75E-7D86-E744-9707-47F6F3898D42}"/>
              </a:ext>
            </a:extLst>
          </p:cNvPr>
          <p:cNvCxnSpPr>
            <a:cxnSpLocks/>
          </p:cNvCxnSpPr>
          <p:nvPr/>
        </p:nvCxnSpPr>
        <p:spPr>
          <a:xfrm>
            <a:off x="6165336" y="5327374"/>
            <a:ext cx="0" cy="636104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129AB843-2DFE-3346-A261-C6D128ED8B50}"/>
              </a:ext>
            </a:extLst>
          </p:cNvPr>
          <p:cNvCxnSpPr/>
          <p:nvPr/>
        </p:nvCxnSpPr>
        <p:spPr>
          <a:xfrm flipH="1">
            <a:off x="3894364" y="5979806"/>
            <a:ext cx="2270972" cy="0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40117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C23760C-690C-D244-8497-B210458C3F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solidFill>
            <a:schemeClr val="bg1"/>
          </a:solidFill>
        </p:spPr>
        <p:txBody>
          <a:bodyPr/>
          <a:lstStyle/>
          <a:p>
            <a:r>
              <a:rPr lang="ru-RU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Моделирование газлифтной скважины</a:t>
            </a:r>
          </a:p>
        </p:txBody>
      </p:sp>
      <p:cxnSp>
        <p:nvCxnSpPr>
          <p:cNvPr id="94" name="Прямая соединительная линия 93">
            <a:extLst>
              <a:ext uri="{FF2B5EF4-FFF2-40B4-BE49-F238E27FC236}">
                <a16:creationId xmlns:a16="http://schemas.microsoft.com/office/drawing/2014/main" id="{8ED7E7DA-11CB-354B-8AD3-AE72A6B5245E}"/>
              </a:ext>
            </a:extLst>
          </p:cNvPr>
          <p:cNvCxnSpPr>
            <a:cxnSpLocks/>
          </p:cNvCxnSpPr>
          <p:nvPr/>
        </p:nvCxnSpPr>
        <p:spPr>
          <a:xfrm>
            <a:off x="828675" y="1674565"/>
            <a:ext cx="10529888" cy="0"/>
          </a:xfrm>
          <a:prstGeom prst="line">
            <a:avLst/>
          </a:prstGeom>
          <a:ln w="47625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Номер слайда 3">
            <a:extLst>
              <a:ext uri="{FF2B5EF4-FFF2-40B4-BE49-F238E27FC236}">
                <a16:creationId xmlns:a16="http://schemas.microsoft.com/office/drawing/2014/main" id="{C5E63813-3440-2643-BE66-F8DB99D89A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88AC0803-CFD0-497F-8DF6-4786DF9E2156}" type="slidenum">
              <a:rPr lang="ru-RU" smtClean="0"/>
              <a:t>22</a:t>
            </a:fld>
            <a:endParaRPr lang="ru-RU"/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731B59B7-2C1A-0841-ACD8-BF1D5E852C1B}"/>
              </a:ext>
            </a:extLst>
          </p:cNvPr>
          <p:cNvGrpSpPr/>
          <p:nvPr/>
        </p:nvGrpSpPr>
        <p:grpSpPr>
          <a:xfrm>
            <a:off x="3254140" y="1755415"/>
            <a:ext cx="3990381" cy="5102585"/>
            <a:chOff x="444273" y="1773517"/>
            <a:chExt cx="3490288" cy="4582833"/>
          </a:xfrm>
        </p:grpSpPr>
        <p:grpSp>
          <p:nvGrpSpPr>
            <p:cNvPr id="9" name="Group 4">
              <a:extLst>
                <a:ext uri="{FF2B5EF4-FFF2-40B4-BE49-F238E27FC236}">
                  <a16:creationId xmlns:a16="http://schemas.microsoft.com/office/drawing/2014/main" id="{1E08047A-6A68-B441-920B-4403BC30015B}"/>
                </a:ext>
              </a:extLst>
            </p:cNvPr>
            <p:cNvGrpSpPr/>
            <p:nvPr/>
          </p:nvGrpSpPr>
          <p:grpSpPr>
            <a:xfrm>
              <a:off x="542349" y="1773517"/>
              <a:ext cx="3392212" cy="4582833"/>
              <a:chOff x="187750" y="1012639"/>
              <a:chExt cx="3392212" cy="4582833"/>
            </a:xfrm>
          </p:grpSpPr>
          <p:cxnSp>
            <p:nvCxnSpPr>
              <p:cNvPr id="16" name="Straight Connector 6">
                <a:extLst>
                  <a:ext uri="{FF2B5EF4-FFF2-40B4-BE49-F238E27FC236}">
                    <a16:creationId xmlns:a16="http://schemas.microsoft.com/office/drawing/2014/main" id="{37A00364-BDA4-9F4F-8C95-6C3F83E99C34}"/>
                  </a:ext>
                </a:extLst>
              </p:cNvPr>
              <p:cNvCxnSpPr/>
              <p:nvPr/>
            </p:nvCxnSpPr>
            <p:spPr>
              <a:xfrm>
                <a:off x="187750" y="2487875"/>
                <a:ext cx="66569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7">
                <a:extLst>
                  <a:ext uri="{FF2B5EF4-FFF2-40B4-BE49-F238E27FC236}">
                    <a16:creationId xmlns:a16="http://schemas.microsoft.com/office/drawing/2014/main" id="{30C367F9-23EB-0449-B2CB-57CCFDDAC90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71110" y="2487875"/>
                <a:ext cx="1769125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8">
                <a:extLst>
                  <a:ext uri="{FF2B5EF4-FFF2-40B4-BE49-F238E27FC236}">
                    <a16:creationId xmlns:a16="http://schemas.microsoft.com/office/drawing/2014/main" id="{5B44D6F6-4BDB-9B4B-8F40-F9CFE89C15B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53440" y="2225382"/>
                <a:ext cx="0" cy="2914253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9">
                <a:extLst>
                  <a:ext uri="{FF2B5EF4-FFF2-40B4-BE49-F238E27FC236}">
                    <a16:creationId xmlns:a16="http://schemas.microsoft.com/office/drawing/2014/main" id="{8DDDCC27-64B2-124F-8C67-5A41E9D78FA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71110" y="2225382"/>
                <a:ext cx="0" cy="2914253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0">
                <a:extLst>
                  <a:ext uri="{FF2B5EF4-FFF2-40B4-BE49-F238E27FC236}">
                    <a16:creationId xmlns:a16="http://schemas.microsoft.com/office/drawing/2014/main" id="{1A75684B-DA8F-694E-89FE-A9B9A986998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5020" y="5139635"/>
                <a:ext cx="176297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21" name="Group 11">
                <a:extLst>
                  <a:ext uri="{FF2B5EF4-FFF2-40B4-BE49-F238E27FC236}">
                    <a16:creationId xmlns:a16="http://schemas.microsoft.com/office/drawing/2014/main" id="{E874A5F4-3572-E943-BAF6-35D4042AE8E5}"/>
                  </a:ext>
                </a:extLst>
              </p:cNvPr>
              <p:cNvGrpSpPr/>
              <p:nvPr/>
            </p:nvGrpSpPr>
            <p:grpSpPr>
              <a:xfrm>
                <a:off x="1589410" y="4960989"/>
                <a:ext cx="173140" cy="142240"/>
                <a:chOff x="1589410" y="4444154"/>
                <a:chExt cx="173140" cy="142240"/>
              </a:xfrm>
            </p:grpSpPr>
            <p:cxnSp>
              <p:nvCxnSpPr>
                <p:cNvPr id="81" name="Straight Connector 95">
                  <a:extLst>
                    <a:ext uri="{FF2B5EF4-FFF2-40B4-BE49-F238E27FC236}">
                      <a16:creationId xmlns:a16="http://schemas.microsoft.com/office/drawing/2014/main" id="{FAA969FF-4FDC-E841-84B1-5FD740A2D59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589410" y="4586394"/>
                  <a:ext cx="173140" cy="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2" name="Straight Connector 96">
                  <a:extLst>
                    <a:ext uri="{FF2B5EF4-FFF2-40B4-BE49-F238E27FC236}">
                      <a16:creationId xmlns:a16="http://schemas.microsoft.com/office/drawing/2014/main" id="{1ECB8CC8-C81C-2B49-B10A-CAD642B5921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589410" y="4444154"/>
                  <a:ext cx="173140" cy="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Straight Connector 97">
                  <a:extLst>
                    <a:ext uri="{FF2B5EF4-FFF2-40B4-BE49-F238E27FC236}">
                      <a16:creationId xmlns:a16="http://schemas.microsoft.com/office/drawing/2014/main" id="{AB6954C9-21AB-264F-9163-4BCC27482E9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589410" y="4518661"/>
                  <a:ext cx="173140" cy="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2" name="Group 12">
                <a:extLst>
                  <a:ext uri="{FF2B5EF4-FFF2-40B4-BE49-F238E27FC236}">
                    <a16:creationId xmlns:a16="http://schemas.microsoft.com/office/drawing/2014/main" id="{F448D3BF-9880-334C-B660-894DEB9B3050}"/>
                  </a:ext>
                </a:extLst>
              </p:cNvPr>
              <p:cNvGrpSpPr/>
              <p:nvPr/>
            </p:nvGrpSpPr>
            <p:grpSpPr>
              <a:xfrm>
                <a:off x="763913" y="4960992"/>
                <a:ext cx="173140" cy="142240"/>
                <a:chOff x="1589410" y="4444154"/>
                <a:chExt cx="173140" cy="142240"/>
              </a:xfrm>
            </p:grpSpPr>
            <p:cxnSp>
              <p:nvCxnSpPr>
                <p:cNvPr id="78" name="Straight Connector 92">
                  <a:extLst>
                    <a:ext uri="{FF2B5EF4-FFF2-40B4-BE49-F238E27FC236}">
                      <a16:creationId xmlns:a16="http://schemas.microsoft.com/office/drawing/2014/main" id="{24840CDF-91F9-3A4F-A4D5-973C8A30836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589410" y="4586394"/>
                  <a:ext cx="173140" cy="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Straight Connector 93">
                  <a:extLst>
                    <a:ext uri="{FF2B5EF4-FFF2-40B4-BE49-F238E27FC236}">
                      <a16:creationId xmlns:a16="http://schemas.microsoft.com/office/drawing/2014/main" id="{A43BF101-9BDD-6745-8D02-4440590DFA4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589410" y="4444154"/>
                  <a:ext cx="173140" cy="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0" name="Straight Connector 94">
                  <a:extLst>
                    <a:ext uri="{FF2B5EF4-FFF2-40B4-BE49-F238E27FC236}">
                      <a16:creationId xmlns:a16="http://schemas.microsoft.com/office/drawing/2014/main" id="{0A1C49AF-E75A-AD4C-8ABF-C5353A1CC9B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589410" y="4518661"/>
                  <a:ext cx="173140" cy="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3" name="Straight Connector 13">
                <a:extLst>
                  <a:ext uri="{FF2B5EF4-FFF2-40B4-BE49-F238E27FC236}">
                    <a16:creationId xmlns:a16="http://schemas.microsoft.com/office/drawing/2014/main" id="{3804BC52-1B74-D043-BBCB-FB0A3670A90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423460" y="1776032"/>
                <a:ext cx="0" cy="2636529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14">
                <a:extLst>
                  <a:ext uri="{FF2B5EF4-FFF2-40B4-BE49-F238E27FC236}">
                    <a16:creationId xmlns:a16="http://schemas.microsoft.com/office/drawing/2014/main" id="{EA0185E0-2046-5B48-BE21-9AD20B5E468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05960" y="1769681"/>
                <a:ext cx="0" cy="2646054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25" name="Group 16">
                <a:extLst>
                  <a:ext uri="{FF2B5EF4-FFF2-40B4-BE49-F238E27FC236}">
                    <a16:creationId xmlns:a16="http://schemas.microsoft.com/office/drawing/2014/main" id="{4F6390EE-E827-CB49-B3CF-0E0758AB8D83}"/>
                  </a:ext>
                </a:extLst>
              </p:cNvPr>
              <p:cNvGrpSpPr/>
              <p:nvPr/>
            </p:nvGrpSpPr>
            <p:grpSpPr>
              <a:xfrm>
                <a:off x="690337" y="2042505"/>
                <a:ext cx="160147" cy="182877"/>
                <a:chOff x="690337" y="1525670"/>
                <a:chExt cx="160147" cy="182877"/>
              </a:xfrm>
            </p:grpSpPr>
            <p:cxnSp>
              <p:nvCxnSpPr>
                <p:cNvPr id="72" name="Straight Connector 82">
                  <a:extLst>
                    <a:ext uri="{FF2B5EF4-FFF2-40B4-BE49-F238E27FC236}">
                      <a16:creationId xmlns:a16="http://schemas.microsoft.com/office/drawing/2014/main" id="{628DA2CE-0877-6847-A665-A0748F09E7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90337" y="1708547"/>
                  <a:ext cx="160146" cy="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Straight Connector 83">
                  <a:extLst>
                    <a:ext uri="{FF2B5EF4-FFF2-40B4-BE49-F238E27FC236}">
                      <a16:creationId xmlns:a16="http://schemas.microsoft.com/office/drawing/2014/main" id="{F68E3656-42BD-E044-AB06-EA57E57B618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90337" y="1525671"/>
                  <a:ext cx="160147" cy="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Straight Connector 84">
                  <a:extLst>
                    <a:ext uri="{FF2B5EF4-FFF2-40B4-BE49-F238E27FC236}">
                      <a16:creationId xmlns:a16="http://schemas.microsoft.com/office/drawing/2014/main" id="{2B018803-259D-8743-B9C1-FC015722B13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90337" y="1529904"/>
                  <a:ext cx="0" cy="178643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5" name="Straight Connector 85">
                  <a:extLst>
                    <a:ext uri="{FF2B5EF4-FFF2-40B4-BE49-F238E27FC236}">
                      <a16:creationId xmlns:a16="http://schemas.microsoft.com/office/drawing/2014/main" id="{134F25BB-4768-1F46-B908-89DB85B7E71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93295" y="1525671"/>
                  <a:ext cx="157187" cy="182876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Straight Connector 86">
                  <a:extLst>
                    <a:ext uri="{FF2B5EF4-FFF2-40B4-BE49-F238E27FC236}">
                      <a16:creationId xmlns:a16="http://schemas.microsoft.com/office/drawing/2014/main" id="{827ADFF2-A7BD-F149-BE01-6012A79668C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90337" y="1525670"/>
                  <a:ext cx="160145" cy="182877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Straight Connector 87">
                  <a:extLst>
                    <a:ext uri="{FF2B5EF4-FFF2-40B4-BE49-F238E27FC236}">
                      <a16:creationId xmlns:a16="http://schemas.microsoft.com/office/drawing/2014/main" id="{102523FD-0AA9-7E40-8AA7-43D6219C8E4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50482" y="1525670"/>
                  <a:ext cx="0" cy="178643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6" name="Straight Connector 17">
                <a:extLst>
                  <a:ext uri="{FF2B5EF4-FFF2-40B4-BE49-F238E27FC236}">
                    <a16:creationId xmlns:a16="http://schemas.microsoft.com/office/drawing/2014/main" id="{7776CCB1-5CEF-2F4E-B0B2-57CCCD60833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47526" y="2045681"/>
                <a:ext cx="258434" cy="1058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18">
                <a:extLst>
                  <a:ext uri="{FF2B5EF4-FFF2-40B4-BE49-F238E27FC236}">
                    <a16:creationId xmlns:a16="http://schemas.microsoft.com/office/drawing/2014/main" id="{15BF2D97-EAAF-C84C-8A67-71898450AB2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423460" y="2041447"/>
                <a:ext cx="804984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19">
                <a:extLst>
                  <a:ext uri="{FF2B5EF4-FFF2-40B4-BE49-F238E27FC236}">
                    <a16:creationId xmlns:a16="http://schemas.microsoft.com/office/drawing/2014/main" id="{C87DDBF2-F121-034B-A4C2-5B5F763BA05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671113" y="2225742"/>
                <a:ext cx="894526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0">
                <a:extLst>
                  <a:ext uri="{FF2B5EF4-FFF2-40B4-BE49-F238E27FC236}">
                    <a16:creationId xmlns:a16="http://schemas.microsoft.com/office/drawing/2014/main" id="{F1D7FD10-09B8-8C48-9957-797FD264EEB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07870" y="1492173"/>
                <a:ext cx="804984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1">
                <a:extLst>
                  <a:ext uri="{FF2B5EF4-FFF2-40B4-BE49-F238E27FC236}">
                    <a16:creationId xmlns:a16="http://schemas.microsoft.com/office/drawing/2014/main" id="{F5F15D96-A2F4-BC4A-8798-72386BF1453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05960" y="1488997"/>
                <a:ext cx="0" cy="29929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22">
                <a:extLst>
                  <a:ext uri="{FF2B5EF4-FFF2-40B4-BE49-F238E27FC236}">
                    <a16:creationId xmlns:a16="http://schemas.microsoft.com/office/drawing/2014/main" id="{C1305DF9-46D0-D04D-B958-BBD99D836D9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423460" y="1779208"/>
                <a:ext cx="489394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23">
                <a:extLst>
                  <a:ext uri="{FF2B5EF4-FFF2-40B4-BE49-F238E27FC236}">
                    <a16:creationId xmlns:a16="http://schemas.microsoft.com/office/drawing/2014/main" id="{6256C31E-039C-D747-905D-6E5D17E418B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228445" y="2041447"/>
                <a:ext cx="128723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24">
                <a:extLst>
                  <a:ext uri="{FF2B5EF4-FFF2-40B4-BE49-F238E27FC236}">
                    <a16:creationId xmlns:a16="http://schemas.microsoft.com/office/drawing/2014/main" id="{E3E5CC55-87AD-9E4E-B700-99AAB5EFF38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12854" y="1488997"/>
                <a:ext cx="0" cy="82417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25">
                <a:extLst>
                  <a:ext uri="{FF2B5EF4-FFF2-40B4-BE49-F238E27FC236}">
                    <a16:creationId xmlns:a16="http://schemas.microsoft.com/office/drawing/2014/main" id="{B1DC3B6C-C11B-DC44-A9CB-98EAD9F3B4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16030" y="1699967"/>
                <a:ext cx="0" cy="82417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26">
                <a:extLst>
                  <a:ext uri="{FF2B5EF4-FFF2-40B4-BE49-F238E27FC236}">
                    <a16:creationId xmlns:a16="http://schemas.microsoft.com/office/drawing/2014/main" id="{A0C767EA-7BD9-BB45-9178-6FCE26B2F5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12854" y="1698379"/>
                <a:ext cx="64752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27">
                <a:extLst>
                  <a:ext uri="{FF2B5EF4-FFF2-40B4-BE49-F238E27FC236}">
                    <a16:creationId xmlns:a16="http://schemas.microsoft.com/office/drawing/2014/main" id="{F80276AA-A019-3A4A-BC58-C3778F9E984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12854" y="1568246"/>
                <a:ext cx="64752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28">
                <a:extLst>
                  <a:ext uri="{FF2B5EF4-FFF2-40B4-BE49-F238E27FC236}">
                    <a16:creationId xmlns:a16="http://schemas.microsoft.com/office/drawing/2014/main" id="{298A6E3A-C8CF-694F-8643-F4F2E10AB65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77606" y="1488997"/>
                <a:ext cx="0" cy="82417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29">
                <a:extLst>
                  <a:ext uri="{FF2B5EF4-FFF2-40B4-BE49-F238E27FC236}">
                    <a16:creationId xmlns:a16="http://schemas.microsoft.com/office/drawing/2014/main" id="{E7A80BA3-3231-6248-B593-47BC3D771E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77606" y="1696790"/>
                <a:ext cx="0" cy="82417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0">
                <a:extLst>
                  <a:ext uri="{FF2B5EF4-FFF2-40B4-BE49-F238E27FC236}">
                    <a16:creationId xmlns:a16="http://schemas.microsoft.com/office/drawing/2014/main" id="{3EA3F19C-BC57-AC4E-B4B0-E6694DFC2D1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77606" y="1776031"/>
                <a:ext cx="379562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1">
                <a:extLst>
                  <a:ext uri="{FF2B5EF4-FFF2-40B4-BE49-F238E27FC236}">
                    <a16:creationId xmlns:a16="http://schemas.microsoft.com/office/drawing/2014/main" id="{7D0CC047-6106-5948-9112-74D5F69BA93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77606" y="1491644"/>
                <a:ext cx="379562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32">
                <a:extLst>
                  <a:ext uri="{FF2B5EF4-FFF2-40B4-BE49-F238E27FC236}">
                    <a16:creationId xmlns:a16="http://schemas.microsoft.com/office/drawing/2014/main" id="{F6B4CAAD-2C91-6649-B69A-60EAC247D5F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57168" y="2041447"/>
                <a:ext cx="548084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33">
                <a:extLst>
                  <a:ext uri="{FF2B5EF4-FFF2-40B4-BE49-F238E27FC236}">
                    <a16:creationId xmlns:a16="http://schemas.microsoft.com/office/drawing/2014/main" id="{7E4AA5A1-F71C-5C4E-86B8-6692E6E80A4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57168" y="1491644"/>
                <a:ext cx="226443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34">
                <a:extLst>
                  <a:ext uri="{FF2B5EF4-FFF2-40B4-BE49-F238E27FC236}">
                    <a16:creationId xmlns:a16="http://schemas.microsoft.com/office/drawing/2014/main" id="{CF98A25A-81BB-9540-A9CC-F30C352364E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83611" y="1491644"/>
                <a:ext cx="996351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35">
                <a:extLst>
                  <a:ext uri="{FF2B5EF4-FFF2-40B4-BE49-F238E27FC236}">
                    <a16:creationId xmlns:a16="http://schemas.microsoft.com/office/drawing/2014/main" id="{640F0B67-909E-9F42-AB1C-05D6E744E1C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565639" y="2220409"/>
                <a:ext cx="339613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36">
                <a:extLst>
                  <a:ext uri="{FF2B5EF4-FFF2-40B4-BE49-F238E27FC236}">
                    <a16:creationId xmlns:a16="http://schemas.microsoft.com/office/drawing/2014/main" id="{ED69A919-ADC2-4344-94C9-D8860D34F06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65639" y="1774445"/>
                <a:ext cx="1014323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38">
                <a:extLst>
                  <a:ext uri="{FF2B5EF4-FFF2-40B4-BE49-F238E27FC236}">
                    <a16:creationId xmlns:a16="http://schemas.microsoft.com/office/drawing/2014/main" id="{195D5988-E528-C240-8948-1E5488E2135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39196" y="1776031"/>
                <a:ext cx="226443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0">
                <a:extLst>
                  <a:ext uri="{FF2B5EF4-FFF2-40B4-BE49-F238E27FC236}">
                    <a16:creationId xmlns:a16="http://schemas.microsoft.com/office/drawing/2014/main" id="{DD24A6E1-3CD9-314D-AC6B-EB37C8332FCC}"/>
                  </a:ext>
                </a:extLst>
              </p:cNvPr>
              <p:cNvCxnSpPr/>
              <p:nvPr/>
            </p:nvCxnSpPr>
            <p:spPr>
              <a:xfrm flipV="1">
                <a:off x="1945230" y="1353447"/>
                <a:ext cx="0" cy="216379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1">
                <a:extLst>
                  <a:ext uri="{FF2B5EF4-FFF2-40B4-BE49-F238E27FC236}">
                    <a16:creationId xmlns:a16="http://schemas.microsoft.com/office/drawing/2014/main" id="{7A1D2553-879F-0F42-A11C-03C864D978B2}"/>
                  </a:ext>
                </a:extLst>
              </p:cNvPr>
              <p:cNvCxnSpPr>
                <a:cxnSpLocks/>
                <a:endCxn id="68" idx="4"/>
              </p:cNvCxnSpPr>
              <p:nvPr/>
            </p:nvCxnSpPr>
            <p:spPr>
              <a:xfrm flipV="1">
                <a:off x="1558203" y="1448779"/>
                <a:ext cx="0" cy="4022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2">
                <a:extLst>
                  <a:ext uri="{FF2B5EF4-FFF2-40B4-BE49-F238E27FC236}">
                    <a16:creationId xmlns:a16="http://schemas.microsoft.com/office/drawing/2014/main" id="{E134A413-8045-184C-90BE-7FA22B9748C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073931" y="1407423"/>
                <a:ext cx="0" cy="87438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3">
                <a:extLst>
                  <a:ext uri="{FF2B5EF4-FFF2-40B4-BE49-F238E27FC236}">
                    <a16:creationId xmlns:a16="http://schemas.microsoft.com/office/drawing/2014/main" id="{B96A02B2-F334-E647-8665-28EAA8CCE4B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82915" y="1953523"/>
                <a:ext cx="0" cy="87924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51" name="Group 44">
                <a:extLst>
                  <a:ext uri="{FF2B5EF4-FFF2-40B4-BE49-F238E27FC236}">
                    <a16:creationId xmlns:a16="http://schemas.microsoft.com/office/drawing/2014/main" id="{8BF8D3D8-8C09-704F-BAA7-F3E15AD05FAE}"/>
                  </a:ext>
                </a:extLst>
              </p:cNvPr>
              <p:cNvGrpSpPr/>
              <p:nvPr/>
            </p:nvGrpSpPr>
            <p:grpSpPr>
              <a:xfrm>
                <a:off x="1507403" y="1353447"/>
                <a:ext cx="101600" cy="95332"/>
                <a:chOff x="1507403" y="836612"/>
                <a:chExt cx="101600" cy="95332"/>
              </a:xfrm>
            </p:grpSpPr>
            <p:sp>
              <p:nvSpPr>
                <p:cNvPr id="68" name="Flowchart: Connector 78">
                  <a:extLst>
                    <a:ext uri="{FF2B5EF4-FFF2-40B4-BE49-F238E27FC236}">
                      <a16:creationId xmlns:a16="http://schemas.microsoft.com/office/drawing/2014/main" id="{0B9882A3-C407-ED41-B1FA-1919162B5544}"/>
                    </a:ext>
                  </a:extLst>
                </p:cNvPr>
                <p:cNvSpPr/>
                <p:nvPr/>
              </p:nvSpPr>
              <p:spPr>
                <a:xfrm>
                  <a:off x="1507403" y="836612"/>
                  <a:ext cx="101600" cy="95332"/>
                </a:xfrm>
                <a:prstGeom prst="flowChartConnector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grpSp>
              <p:nvGrpSpPr>
                <p:cNvPr id="69" name="Group 79">
                  <a:extLst>
                    <a:ext uri="{FF2B5EF4-FFF2-40B4-BE49-F238E27FC236}">
                      <a16:creationId xmlns:a16="http://schemas.microsoft.com/office/drawing/2014/main" id="{F45A1D70-D5E7-D248-A008-B23DA18E3894}"/>
                    </a:ext>
                  </a:extLst>
                </p:cNvPr>
                <p:cNvGrpSpPr/>
                <p:nvPr/>
              </p:nvGrpSpPr>
              <p:grpSpPr>
                <a:xfrm>
                  <a:off x="1522282" y="842733"/>
                  <a:ext cx="75504" cy="75250"/>
                  <a:chOff x="1522282" y="842733"/>
                  <a:chExt cx="75504" cy="75250"/>
                </a:xfrm>
              </p:grpSpPr>
              <p:cxnSp>
                <p:nvCxnSpPr>
                  <p:cNvPr id="70" name="Straight Connector 80">
                    <a:extLst>
                      <a:ext uri="{FF2B5EF4-FFF2-40B4-BE49-F238E27FC236}">
                        <a16:creationId xmlns:a16="http://schemas.microsoft.com/office/drawing/2014/main" id="{529C0506-DD9F-0742-9571-AB83B36D88F0}"/>
                      </a:ext>
                    </a:extLst>
                  </p:cNvPr>
                  <p:cNvCxnSpPr>
                    <a:stCxn id="68" idx="3"/>
                    <a:endCxn id="68" idx="7"/>
                  </p:cNvCxnSpPr>
                  <p:nvPr/>
                </p:nvCxnSpPr>
                <p:spPr>
                  <a:xfrm flipV="1">
                    <a:off x="1522282" y="850573"/>
                    <a:ext cx="71842" cy="6741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71" name="Isosceles Triangle 81">
                    <a:extLst>
                      <a:ext uri="{FF2B5EF4-FFF2-40B4-BE49-F238E27FC236}">
                        <a16:creationId xmlns:a16="http://schemas.microsoft.com/office/drawing/2014/main" id="{4CD8A0D1-C965-B84A-AAD3-6AD5EAE110A8}"/>
                      </a:ext>
                    </a:extLst>
                  </p:cNvPr>
                  <p:cNvSpPr/>
                  <p:nvPr/>
                </p:nvSpPr>
                <p:spPr>
                  <a:xfrm rot="2667786" flipH="1">
                    <a:off x="1552067" y="842733"/>
                    <a:ext cx="45719" cy="45719"/>
                  </a:xfrm>
                  <a:prstGeom prst="triangl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</p:grpSp>
          </p:grpSp>
          <p:grpSp>
            <p:nvGrpSpPr>
              <p:cNvPr id="52" name="Group 45">
                <a:extLst>
                  <a:ext uri="{FF2B5EF4-FFF2-40B4-BE49-F238E27FC236}">
                    <a16:creationId xmlns:a16="http://schemas.microsoft.com/office/drawing/2014/main" id="{777E271B-6732-E943-BE91-9A95A34FAF87}"/>
                  </a:ext>
                </a:extLst>
              </p:cNvPr>
              <p:cNvGrpSpPr/>
              <p:nvPr/>
            </p:nvGrpSpPr>
            <p:grpSpPr>
              <a:xfrm>
                <a:off x="3022000" y="1302020"/>
                <a:ext cx="101600" cy="95332"/>
                <a:chOff x="1507403" y="836612"/>
                <a:chExt cx="101600" cy="95332"/>
              </a:xfrm>
            </p:grpSpPr>
            <p:sp>
              <p:nvSpPr>
                <p:cNvPr id="64" name="Flowchart: Connector 74">
                  <a:extLst>
                    <a:ext uri="{FF2B5EF4-FFF2-40B4-BE49-F238E27FC236}">
                      <a16:creationId xmlns:a16="http://schemas.microsoft.com/office/drawing/2014/main" id="{5E1DE25A-DC22-9C40-80C6-4CD2EC2234DA}"/>
                    </a:ext>
                  </a:extLst>
                </p:cNvPr>
                <p:cNvSpPr/>
                <p:nvPr/>
              </p:nvSpPr>
              <p:spPr>
                <a:xfrm>
                  <a:off x="1507403" y="836612"/>
                  <a:ext cx="101600" cy="95332"/>
                </a:xfrm>
                <a:prstGeom prst="flowChartConnector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grpSp>
              <p:nvGrpSpPr>
                <p:cNvPr id="65" name="Group 75">
                  <a:extLst>
                    <a:ext uri="{FF2B5EF4-FFF2-40B4-BE49-F238E27FC236}">
                      <a16:creationId xmlns:a16="http://schemas.microsoft.com/office/drawing/2014/main" id="{750D9E09-65DB-2449-9E13-B618676BB7FD}"/>
                    </a:ext>
                  </a:extLst>
                </p:cNvPr>
                <p:cNvGrpSpPr/>
                <p:nvPr/>
              </p:nvGrpSpPr>
              <p:grpSpPr>
                <a:xfrm>
                  <a:off x="1522282" y="842733"/>
                  <a:ext cx="75504" cy="75250"/>
                  <a:chOff x="1522282" y="842733"/>
                  <a:chExt cx="75504" cy="75250"/>
                </a:xfrm>
              </p:grpSpPr>
              <p:cxnSp>
                <p:nvCxnSpPr>
                  <p:cNvPr id="66" name="Straight Connector 76">
                    <a:extLst>
                      <a:ext uri="{FF2B5EF4-FFF2-40B4-BE49-F238E27FC236}">
                        <a16:creationId xmlns:a16="http://schemas.microsoft.com/office/drawing/2014/main" id="{090C3E7A-B9C7-784F-A662-576A892DD553}"/>
                      </a:ext>
                    </a:extLst>
                  </p:cNvPr>
                  <p:cNvCxnSpPr>
                    <a:stCxn id="64" idx="3"/>
                    <a:endCxn id="64" idx="7"/>
                  </p:cNvCxnSpPr>
                  <p:nvPr/>
                </p:nvCxnSpPr>
                <p:spPr>
                  <a:xfrm flipV="1">
                    <a:off x="1522282" y="850573"/>
                    <a:ext cx="71842" cy="6741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7" name="Isosceles Triangle 77">
                    <a:extLst>
                      <a:ext uri="{FF2B5EF4-FFF2-40B4-BE49-F238E27FC236}">
                        <a16:creationId xmlns:a16="http://schemas.microsoft.com/office/drawing/2014/main" id="{8D0C11A7-FE64-0348-9B52-FF0716D36B69}"/>
                      </a:ext>
                    </a:extLst>
                  </p:cNvPr>
                  <p:cNvSpPr/>
                  <p:nvPr/>
                </p:nvSpPr>
                <p:spPr>
                  <a:xfrm rot="2667786" flipH="1">
                    <a:off x="1552067" y="842733"/>
                    <a:ext cx="45719" cy="45719"/>
                  </a:xfrm>
                  <a:prstGeom prst="triangl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</p:grpSp>
          </p:grpSp>
          <p:grpSp>
            <p:nvGrpSpPr>
              <p:cNvPr id="53" name="Group 46">
                <a:extLst>
                  <a:ext uri="{FF2B5EF4-FFF2-40B4-BE49-F238E27FC236}">
                    <a16:creationId xmlns:a16="http://schemas.microsoft.com/office/drawing/2014/main" id="{4375822D-E475-4E46-94DF-284EBDCD637B}"/>
                  </a:ext>
                </a:extLst>
              </p:cNvPr>
              <p:cNvGrpSpPr/>
              <p:nvPr/>
            </p:nvGrpSpPr>
            <p:grpSpPr>
              <a:xfrm>
                <a:off x="833445" y="1849595"/>
                <a:ext cx="101600" cy="95332"/>
                <a:chOff x="1507403" y="836612"/>
                <a:chExt cx="101600" cy="95332"/>
              </a:xfrm>
            </p:grpSpPr>
            <p:sp>
              <p:nvSpPr>
                <p:cNvPr id="60" name="Flowchart: Connector 70">
                  <a:extLst>
                    <a:ext uri="{FF2B5EF4-FFF2-40B4-BE49-F238E27FC236}">
                      <a16:creationId xmlns:a16="http://schemas.microsoft.com/office/drawing/2014/main" id="{AB2B4FC6-DE07-3B48-898D-27B2387AC24B}"/>
                    </a:ext>
                  </a:extLst>
                </p:cNvPr>
                <p:cNvSpPr/>
                <p:nvPr/>
              </p:nvSpPr>
              <p:spPr>
                <a:xfrm>
                  <a:off x="1507403" y="836612"/>
                  <a:ext cx="101600" cy="95332"/>
                </a:xfrm>
                <a:prstGeom prst="flowChartConnector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grpSp>
              <p:nvGrpSpPr>
                <p:cNvPr id="61" name="Group 71">
                  <a:extLst>
                    <a:ext uri="{FF2B5EF4-FFF2-40B4-BE49-F238E27FC236}">
                      <a16:creationId xmlns:a16="http://schemas.microsoft.com/office/drawing/2014/main" id="{5B4006D4-2EBF-074F-8329-9B7E689C0B03}"/>
                    </a:ext>
                  </a:extLst>
                </p:cNvPr>
                <p:cNvGrpSpPr/>
                <p:nvPr/>
              </p:nvGrpSpPr>
              <p:grpSpPr>
                <a:xfrm>
                  <a:off x="1522282" y="842733"/>
                  <a:ext cx="75504" cy="75250"/>
                  <a:chOff x="1522282" y="842733"/>
                  <a:chExt cx="75504" cy="75250"/>
                </a:xfrm>
              </p:grpSpPr>
              <p:cxnSp>
                <p:nvCxnSpPr>
                  <p:cNvPr id="62" name="Straight Connector 72">
                    <a:extLst>
                      <a:ext uri="{FF2B5EF4-FFF2-40B4-BE49-F238E27FC236}">
                        <a16:creationId xmlns:a16="http://schemas.microsoft.com/office/drawing/2014/main" id="{971BD812-4CAF-6F47-BAE2-D5B27EBAEBDE}"/>
                      </a:ext>
                    </a:extLst>
                  </p:cNvPr>
                  <p:cNvCxnSpPr>
                    <a:stCxn id="60" idx="3"/>
                    <a:endCxn id="60" idx="7"/>
                  </p:cNvCxnSpPr>
                  <p:nvPr/>
                </p:nvCxnSpPr>
                <p:spPr>
                  <a:xfrm flipV="1">
                    <a:off x="1522282" y="850573"/>
                    <a:ext cx="71842" cy="6741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3" name="Isosceles Triangle 73">
                    <a:extLst>
                      <a:ext uri="{FF2B5EF4-FFF2-40B4-BE49-F238E27FC236}">
                        <a16:creationId xmlns:a16="http://schemas.microsoft.com/office/drawing/2014/main" id="{4A65A2F1-963E-6043-A65F-DB63C1E29EFE}"/>
                      </a:ext>
                    </a:extLst>
                  </p:cNvPr>
                  <p:cNvSpPr/>
                  <p:nvPr/>
                </p:nvSpPr>
                <p:spPr>
                  <a:xfrm rot="2667786" flipH="1">
                    <a:off x="1552067" y="842733"/>
                    <a:ext cx="45719" cy="45719"/>
                  </a:xfrm>
                  <a:prstGeom prst="triangl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</p:grp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4" name="TextBox 53">
                    <a:extLst>
                      <a:ext uri="{FF2B5EF4-FFF2-40B4-BE49-F238E27FC236}">
                        <a16:creationId xmlns:a16="http://schemas.microsoft.com/office/drawing/2014/main" id="{B1F28F61-72F3-A841-B08E-C96309033C18}"/>
                      </a:ext>
                    </a:extLst>
                  </p:cNvPr>
                  <p:cNvSpPr txBox="1"/>
                  <p:nvPr/>
                </p:nvSpPr>
                <p:spPr>
                  <a:xfrm>
                    <a:off x="1021294" y="1022294"/>
                    <a:ext cx="995724" cy="277127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ru-RU" sz="11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ru-RU" sz="1100" b="0" i="1" smtClean="0">
                                  <a:latin typeface="Cambria Math" panose="02040503050406030204" pitchFamily="18" charset="0"/>
                                </a:rPr>
                                <m:t>буф</m:t>
                              </m:r>
                            </m:sub>
                          </m:sSub>
                        </m:oMath>
                      </m:oMathPara>
                    </a14:m>
                    <a:endParaRPr lang="ru-RU" sz="1100" dirty="0"/>
                  </a:p>
                </p:txBody>
              </p:sp>
            </mc:Choice>
            <mc:Fallback xmlns="">
              <p:sp>
                <p:nvSpPr>
                  <p:cNvPr id="209" name="TextBox 208">
                    <a:extLst>
                      <a:ext uri="{FF2B5EF4-FFF2-40B4-BE49-F238E27FC236}">
                        <a16:creationId xmlns:a16="http://schemas.microsoft.com/office/drawing/2014/main" id="{893AC6B8-FAED-46F0-990E-84B61637AB4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21294" y="1022294"/>
                    <a:ext cx="995724" cy="277127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b="-4444"/>
                    </a:stretch>
                  </a:blipFill>
                </p:spPr>
                <p:txBody>
                  <a:bodyPr/>
                  <a:lstStyle/>
                  <a:p>
                    <a:r>
                      <a:rPr lang="ru-RU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5" name="TextBox 54">
                    <a:extLst>
                      <a:ext uri="{FF2B5EF4-FFF2-40B4-BE49-F238E27FC236}">
                        <a16:creationId xmlns:a16="http://schemas.microsoft.com/office/drawing/2014/main" id="{2BAD38EA-D3D6-F442-9000-691B70F8E5B2}"/>
                      </a:ext>
                    </a:extLst>
                  </p:cNvPr>
                  <p:cNvSpPr txBox="1"/>
                  <p:nvPr/>
                </p:nvSpPr>
                <p:spPr>
                  <a:xfrm>
                    <a:off x="2583611" y="1012639"/>
                    <a:ext cx="995724" cy="26161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ru-RU" sz="11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ru-RU" sz="1100" b="0" i="1" smtClean="0">
                                  <a:latin typeface="Cambria Math" panose="02040503050406030204" pitchFamily="18" charset="0"/>
                                </a:rPr>
                                <m:t>лин</m:t>
                              </m:r>
                            </m:sub>
                          </m:sSub>
                        </m:oMath>
                      </m:oMathPara>
                    </a14:m>
                    <a:endParaRPr lang="ru-RU" sz="1100" dirty="0"/>
                  </a:p>
                </p:txBody>
              </p:sp>
            </mc:Choice>
            <mc:Fallback xmlns="">
              <p:sp>
                <p:nvSpPr>
                  <p:cNvPr id="211" name="TextBox 210">
                    <a:extLst>
                      <a:ext uri="{FF2B5EF4-FFF2-40B4-BE49-F238E27FC236}">
                        <a16:creationId xmlns:a16="http://schemas.microsoft.com/office/drawing/2014/main" id="{22673DEB-1732-4409-89C9-D3C90B82863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83611" y="1012639"/>
                    <a:ext cx="995724" cy="261610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ru-RU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AE97AE9D-E189-4647-8776-8BF31833DE3D}"/>
                  </a:ext>
                </a:extLst>
              </p:cNvPr>
              <p:cNvSpPr txBox="1"/>
              <p:nvPr/>
            </p:nvSpPr>
            <p:spPr>
              <a:xfrm>
                <a:off x="1661500" y="1152685"/>
                <a:ext cx="603009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ru-RU" sz="1000" dirty="0"/>
                  <a:t>штуцер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7" name="TextBox 56">
                    <a:extLst>
                      <a:ext uri="{FF2B5EF4-FFF2-40B4-BE49-F238E27FC236}">
                        <a16:creationId xmlns:a16="http://schemas.microsoft.com/office/drawing/2014/main" id="{F224DF43-0599-9E48-A569-E35BB0314E04}"/>
                      </a:ext>
                    </a:extLst>
                  </p:cNvPr>
                  <p:cNvSpPr txBox="1"/>
                  <p:nvPr/>
                </p:nvSpPr>
                <p:spPr>
                  <a:xfrm>
                    <a:off x="378757" y="1557834"/>
                    <a:ext cx="995724" cy="27674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ru-RU" sz="11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ru-RU" sz="1100" b="0" i="1" smtClean="0">
                                  <a:latin typeface="Cambria Math" panose="02040503050406030204" pitchFamily="18" charset="0"/>
                                </a:rPr>
                                <m:t>затр</m:t>
                              </m:r>
                            </m:sub>
                          </m:sSub>
                        </m:oMath>
                      </m:oMathPara>
                    </a14:m>
                    <a:endParaRPr lang="ru-RU" sz="1100" dirty="0"/>
                  </a:p>
                </p:txBody>
              </p:sp>
            </mc:Choice>
            <mc:Fallback xmlns="">
              <p:sp>
                <p:nvSpPr>
                  <p:cNvPr id="215" name="TextBox 214">
                    <a:extLst>
                      <a:ext uri="{FF2B5EF4-FFF2-40B4-BE49-F238E27FC236}">
                        <a16:creationId xmlns:a16="http://schemas.microsoft.com/office/drawing/2014/main" id="{1E41F2C1-5640-444D-B32C-FE92AB57D54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78757" y="1557834"/>
                    <a:ext cx="995724" cy="27674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ru-RU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8" name="TextBox 57">
                    <a:extLst>
                      <a:ext uri="{FF2B5EF4-FFF2-40B4-BE49-F238E27FC236}">
                        <a16:creationId xmlns:a16="http://schemas.microsoft.com/office/drawing/2014/main" id="{B2C2E885-6870-5242-B4D4-D04A4D1620C8}"/>
                      </a:ext>
                    </a:extLst>
                  </p:cNvPr>
                  <p:cNvSpPr txBox="1"/>
                  <p:nvPr/>
                </p:nvSpPr>
                <p:spPr>
                  <a:xfrm>
                    <a:off x="617385" y="5333862"/>
                    <a:ext cx="995724" cy="26161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ru-RU" sz="11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ru-RU" sz="1100" b="0" i="1" smtClean="0">
                                  <a:latin typeface="Cambria Math" panose="02040503050406030204" pitchFamily="18" charset="0"/>
                                </a:rPr>
                                <m:t>заб</m:t>
                              </m:r>
                            </m:sub>
                          </m:sSub>
                        </m:oMath>
                      </m:oMathPara>
                    </a14:m>
                    <a:endParaRPr lang="ru-RU" sz="1100" dirty="0"/>
                  </a:p>
                </p:txBody>
              </p:sp>
            </mc:Choice>
            <mc:Fallback xmlns="">
              <p:sp>
                <p:nvSpPr>
                  <p:cNvPr id="226" name="TextBox 225">
                    <a:extLst>
                      <a:ext uri="{FF2B5EF4-FFF2-40B4-BE49-F238E27FC236}">
                        <a16:creationId xmlns:a16="http://schemas.microsoft.com/office/drawing/2014/main" id="{D38BE316-9B41-43AC-843D-B56DA14D2F0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7385" y="5333862"/>
                    <a:ext cx="995724" cy="261610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ru-RU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59" name="Freeform: Shape 59">
                <a:extLst>
                  <a:ext uri="{FF2B5EF4-FFF2-40B4-BE49-F238E27FC236}">
                    <a16:creationId xmlns:a16="http://schemas.microsoft.com/office/drawing/2014/main" id="{C418A3F5-21AB-6148-A5DE-6833D7AA3A52}"/>
                  </a:ext>
                </a:extLst>
              </p:cNvPr>
              <p:cNvSpPr/>
              <p:nvPr/>
            </p:nvSpPr>
            <p:spPr>
              <a:xfrm>
                <a:off x="792707" y="5072932"/>
                <a:ext cx="797554" cy="333955"/>
              </a:xfrm>
              <a:custGeom>
                <a:avLst/>
                <a:gdLst>
                  <a:gd name="connsiteX0" fmla="*/ 129644 w 797554"/>
                  <a:gd name="connsiteY0" fmla="*/ 333955 h 333955"/>
                  <a:gd name="connsiteX1" fmla="*/ 50131 w 797554"/>
                  <a:gd name="connsiteY1" fmla="*/ 198783 h 333955"/>
                  <a:gd name="connsiteX2" fmla="*/ 797554 w 797554"/>
                  <a:gd name="connsiteY2" fmla="*/ 0 h 333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97554" h="333955">
                    <a:moveTo>
                      <a:pt x="129644" y="333955"/>
                    </a:moveTo>
                    <a:cubicBezTo>
                      <a:pt x="34228" y="294198"/>
                      <a:pt x="-61187" y="254442"/>
                      <a:pt x="50131" y="198783"/>
                    </a:cubicBezTo>
                    <a:cubicBezTo>
                      <a:pt x="161449" y="143124"/>
                      <a:pt x="663707" y="35781"/>
                      <a:pt x="797554" y="0"/>
                    </a:cubicBezTo>
                  </a:path>
                </a:pathLst>
              </a:custGeom>
              <a:ln>
                <a:prstDash val="lg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</p:grpSp>
        <p:cxnSp>
          <p:nvCxnSpPr>
            <p:cNvPr id="10" name="Straight Connector 99">
              <a:extLst>
                <a:ext uri="{FF2B5EF4-FFF2-40B4-BE49-F238E27FC236}">
                  <a16:creationId xmlns:a16="http://schemas.microsoft.com/office/drawing/2014/main" id="{87F36E96-B54F-5649-9BDB-E090AE8BC134}"/>
                </a:ext>
              </a:extLst>
            </p:cNvPr>
            <p:cNvCxnSpPr>
              <a:cxnSpLocks/>
            </p:cNvCxnSpPr>
            <p:nvPr/>
          </p:nvCxnSpPr>
          <p:spPr>
            <a:xfrm>
              <a:off x="1460559" y="5173439"/>
              <a:ext cx="326606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A8E75EEF-DA5D-5748-851A-119ECA780CF1}"/>
                    </a:ext>
                  </a:extLst>
                </p:cNvPr>
                <p:cNvSpPr txBox="1"/>
                <p:nvPr/>
              </p:nvSpPr>
              <p:spPr>
                <a:xfrm>
                  <a:off x="2375717" y="5341069"/>
                  <a:ext cx="995724" cy="2616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ru-RU" sz="11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ru-RU" sz="1100" b="0" i="1" smtClean="0">
                                <a:latin typeface="Cambria Math" panose="02040503050406030204" pitchFamily="18" charset="0"/>
                              </a:rPr>
                              <m:t>пл</m:t>
                            </m:r>
                          </m:sub>
                        </m:sSub>
                      </m:oMath>
                    </m:oMathPara>
                  </a14:m>
                  <a:endParaRPr lang="ru-RU" sz="1100" dirty="0"/>
                </a:p>
              </p:txBody>
            </p:sp>
          </mc:Choice>
          <mc:Fallback xmlns=""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F12541EC-B16F-4AE1-8B65-AEEEF0D21FE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75717" y="5341069"/>
                  <a:ext cx="995724" cy="26161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B6E2BB25-817A-E741-913E-2EBFFBD23E05}"/>
                    </a:ext>
                  </a:extLst>
                </p:cNvPr>
                <p:cNvSpPr txBox="1"/>
                <p:nvPr/>
              </p:nvSpPr>
              <p:spPr>
                <a:xfrm>
                  <a:off x="2371617" y="5341069"/>
                  <a:ext cx="995724" cy="2616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ru-RU" sz="11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ru-RU" sz="1100" b="0" i="1" smtClean="0">
                                <a:latin typeface="Cambria Math" panose="02040503050406030204" pitchFamily="18" charset="0"/>
                              </a:rPr>
                              <m:t>пл</m:t>
                            </m:r>
                          </m:sub>
                        </m:sSub>
                      </m:oMath>
                    </m:oMathPara>
                  </a14:m>
                  <a:endParaRPr lang="ru-RU" sz="1100" dirty="0"/>
                </a:p>
              </p:txBody>
            </p:sp>
          </mc:Choice>
          <mc:Fallback xmlns="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06303417-38D8-4A5B-AA5E-7DCF3ADA89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71617" y="5341069"/>
                  <a:ext cx="995724" cy="26161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748341FB-3E01-9A41-A68D-2D128CF8AA5B}"/>
                    </a:ext>
                  </a:extLst>
                </p:cNvPr>
                <p:cNvSpPr txBox="1"/>
                <p:nvPr/>
              </p:nvSpPr>
              <p:spPr>
                <a:xfrm>
                  <a:off x="444273" y="4904281"/>
                  <a:ext cx="745405" cy="23496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ru-RU" sz="11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ru-RU" sz="1100" b="0" i="1" smtClean="0">
                                <a:latin typeface="Cambria Math" panose="02040503050406030204" pitchFamily="18" charset="0"/>
                              </a:rPr>
                              <m:t>б</m:t>
                            </m:r>
                          </m:sub>
                        </m:sSub>
                      </m:oMath>
                    </m:oMathPara>
                  </a14:m>
                  <a:endParaRPr lang="ru-RU" sz="1100" dirty="0"/>
                </a:p>
              </p:txBody>
            </p:sp>
          </mc:Choice>
          <mc:Fallback xmlns="">
            <p:sp>
              <p:nvSpPr>
                <p:cNvPr id="190" name="TextBox 189">
                  <a:extLst>
                    <a:ext uri="{FF2B5EF4-FFF2-40B4-BE49-F238E27FC236}">
                      <a16:creationId xmlns:a16="http://schemas.microsoft.com/office/drawing/2014/main" id="{28EF67A6-A69B-4451-8179-BBA295566B7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4273" y="4904281"/>
                  <a:ext cx="745405" cy="23496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" name="Straight Arrow Connector 127">
              <a:extLst>
                <a:ext uri="{FF2B5EF4-FFF2-40B4-BE49-F238E27FC236}">
                  <a16:creationId xmlns:a16="http://schemas.microsoft.com/office/drawing/2014/main" id="{1EEFE582-6CF3-7A47-B60B-D0EBEE7391F5}"/>
                </a:ext>
              </a:extLst>
            </p:cNvPr>
            <p:cNvCxnSpPr/>
            <p:nvPr/>
          </p:nvCxnSpPr>
          <p:spPr>
            <a:xfrm flipH="1">
              <a:off x="1703973" y="5602679"/>
              <a:ext cx="41317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28">
              <a:extLst>
                <a:ext uri="{FF2B5EF4-FFF2-40B4-BE49-F238E27FC236}">
                  <a16:creationId xmlns:a16="http://schemas.microsoft.com/office/drawing/2014/main" id="{9E98F82F-5072-D94C-918C-056ABB8676D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606645" y="3702078"/>
              <a:ext cx="7772" cy="41401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6" name="Фигура, имеющая форму буквы L 85">
            <a:extLst>
              <a:ext uri="{FF2B5EF4-FFF2-40B4-BE49-F238E27FC236}">
                <a16:creationId xmlns:a16="http://schemas.microsoft.com/office/drawing/2014/main" id="{A37A3B87-4363-BB4A-8E82-68333FB024CA}"/>
              </a:ext>
            </a:extLst>
          </p:cNvPr>
          <p:cNvSpPr/>
          <p:nvPr/>
        </p:nvSpPr>
        <p:spPr>
          <a:xfrm flipH="1">
            <a:off x="4688763" y="4691368"/>
            <a:ext cx="210769" cy="255581"/>
          </a:xfrm>
          <a:prstGeom prst="corner">
            <a:avLst>
              <a:gd name="adj1" fmla="val 43755"/>
              <a:gd name="adj2" fmla="val 5000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7" name="Скругленный прямоугольник 86">
            <a:extLst>
              <a:ext uri="{FF2B5EF4-FFF2-40B4-BE49-F238E27FC236}">
                <a16:creationId xmlns:a16="http://schemas.microsoft.com/office/drawing/2014/main" id="{404B6E84-283B-B54D-A943-27C1A22FD8D7}"/>
              </a:ext>
            </a:extLst>
          </p:cNvPr>
          <p:cNvSpPr/>
          <p:nvPr/>
        </p:nvSpPr>
        <p:spPr>
          <a:xfrm>
            <a:off x="3985628" y="5535039"/>
            <a:ext cx="1260812" cy="938511"/>
          </a:xfrm>
          <a:prstGeom prst="roundRect">
            <a:avLst/>
          </a:prstGeom>
          <a:noFill/>
          <a:ln w="57150">
            <a:extLst>
              <a:ext uri="{C807C97D-BFC1-408E-A445-0C87EB9F89A2}">
                <ask:lineSketchStyleProps xmlns:ask="http://schemas.microsoft.com/office/drawing/2018/sketchyshapes" sd="86837363">
                  <a:custGeom>
                    <a:avLst/>
                    <a:gdLst>
                      <a:gd name="connsiteX0" fmla="*/ 0 w 1260812"/>
                      <a:gd name="connsiteY0" fmla="*/ 156422 h 938511"/>
                      <a:gd name="connsiteX1" fmla="*/ 156422 w 1260812"/>
                      <a:gd name="connsiteY1" fmla="*/ 0 h 938511"/>
                      <a:gd name="connsiteX2" fmla="*/ 1104390 w 1260812"/>
                      <a:gd name="connsiteY2" fmla="*/ 0 h 938511"/>
                      <a:gd name="connsiteX3" fmla="*/ 1260812 w 1260812"/>
                      <a:gd name="connsiteY3" fmla="*/ 156422 h 938511"/>
                      <a:gd name="connsiteX4" fmla="*/ 1260812 w 1260812"/>
                      <a:gd name="connsiteY4" fmla="*/ 782089 h 938511"/>
                      <a:gd name="connsiteX5" fmla="*/ 1104390 w 1260812"/>
                      <a:gd name="connsiteY5" fmla="*/ 938511 h 938511"/>
                      <a:gd name="connsiteX6" fmla="*/ 156422 w 1260812"/>
                      <a:gd name="connsiteY6" fmla="*/ 938511 h 938511"/>
                      <a:gd name="connsiteX7" fmla="*/ 0 w 1260812"/>
                      <a:gd name="connsiteY7" fmla="*/ 782089 h 938511"/>
                      <a:gd name="connsiteX8" fmla="*/ 0 w 1260812"/>
                      <a:gd name="connsiteY8" fmla="*/ 156422 h 9385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812" h="938511" extrusionOk="0">
                        <a:moveTo>
                          <a:pt x="0" y="156422"/>
                        </a:moveTo>
                        <a:cubicBezTo>
                          <a:pt x="4069" y="83250"/>
                          <a:pt x="74854" y="-11873"/>
                          <a:pt x="156422" y="0"/>
                        </a:cubicBezTo>
                        <a:cubicBezTo>
                          <a:pt x="386591" y="1175"/>
                          <a:pt x="772623" y="63642"/>
                          <a:pt x="1104390" y="0"/>
                        </a:cubicBezTo>
                        <a:cubicBezTo>
                          <a:pt x="1206211" y="2406"/>
                          <a:pt x="1266579" y="61878"/>
                          <a:pt x="1260812" y="156422"/>
                        </a:cubicBezTo>
                        <a:cubicBezTo>
                          <a:pt x="1272235" y="459004"/>
                          <a:pt x="1251753" y="629189"/>
                          <a:pt x="1260812" y="782089"/>
                        </a:cubicBezTo>
                        <a:cubicBezTo>
                          <a:pt x="1263020" y="873546"/>
                          <a:pt x="1206012" y="940510"/>
                          <a:pt x="1104390" y="938511"/>
                        </a:cubicBezTo>
                        <a:cubicBezTo>
                          <a:pt x="831876" y="985034"/>
                          <a:pt x="326869" y="983475"/>
                          <a:pt x="156422" y="938511"/>
                        </a:cubicBezTo>
                        <a:cubicBezTo>
                          <a:pt x="53862" y="937692"/>
                          <a:pt x="-11990" y="858100"/>
                          <a:pt x="0" y="782089"/>
                        </a:cubicBezTo>
                        <a:cubicBezTo>
                          <a:pt x="15362" y="710925"/>
                          <a:pt x="23486" y="397901"/>
                          <a:pt x="0" y="156422"/>
                        </a:cubicBezTo>
                        <a:close/>
                      </a:path>
                    </a:pathLst>
                  </a:cu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8" name="Скругленный прямоугольник 87">
            <a:extLst>
              <a:ext uri="{FF2B5EF4-FFF2-40B4-BE49-F238E27FC236}">
                <a16:creationId xmlns:a16="http://schemas.microsoft.com/office/drawing/2014/main" id="{64514DD0-A237-B74C-8D66-37C86D1E755C}"/>
              </a:ext>
            </a:extLst>
          </p:cNvPr>
          <p:cNvSpPr/>
          <p:nvPr/>
        </p:nvSpPr>
        <p:spPr>
          <a:xfrm>
            <a:off x="4436926" y="4978775"/>
            <a:ext cx="359277" cy="582651"/>
          </a:xfrm>
          <a:prstGeom prst="roundRect">
            <a:avLst/>
          </a:prstGeom>
          <a:noFill/>
          <a:ln w="57150">
            <a:extLst>
              <a:ext uri="{C807C97D-BFC1-408E-A445-0C87EB9F89A2}">
                <ask:lineSketchStyleProps xmlns:ask="http://schemas.microsoft.com/office/drawing/2018/sketchyshapes" sd="86837363">
                  <a:custGeom>
                    <a:avLst/>
                    <a:gdLst>
                      <a:gd name="connsiteX0" fmla="*/ 0 w 359277"/>
                      <a:gd name="connsiteY0" fmla="*/ 59881 h 582651"/>
                      <a:gd name="connsiteX1" fmla="*/ 59881 w 359277"/>
                      <a:gd name="connsiteY1" fmla="*/ 0 h 582651"/>
                      <a:gd name="connsiteX2" fmla="*/ 299396 w 359277"/>
                      <a:gd name="connsiteY2" fmla="*/ 0 h 582651"/>
                      <a:gd name="connsiteX3" fmla="*/ 359277 w 359277"/>
                      <a:gd name="connsiteY3" fmla="*/ 59881 h 582651"/>
                      <a:gd name="connsiteX4" fmla="*/ 359277 w 359277"/>
                      <a:gd name="connsiteY4" fmla="*/ 522770 h 582651"/>
                      <a:gd name="connsiteX5" fmla="*/ 299396 w 359277"/>
                      <a:gd name="connsiteY5" fmla="*/ 582651 h 582651"/>
                      <a:gd name="connsiteX6" fmla="*/ 59881 w 359277"/>
                      <a:gd name="connsiteY6" fmla="*/ 582651 h 582651"/>
                      <a:gd name="connsiteX7" fmla="*/ 0 w 359277"/>
                      <a:gd name="connsiteY7" fmla="*/ 522770 h 582651"/>
                      <a:gd name="connsiteX8" fmla="*/ 0 w 359277"/>
                      <a:gd name="connsiteY8" fmla="*/ 59881 h 5826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59277" h="582651" extrusionOk="0">
                        <a:moveTo>
                          <a:pt x="0" y="59881"/>
                        </a:moveTo>
                        <a:cubicBezTo>
                          <a:pt x="1564" y="31891"/>
                          <a:pt x="28132" y="-3256"/>
                          <a:pt x="59881" y="0"/>
                        </a:cubicBezTo>
                        <a:cubicBezTo>
                          <a:pt x="85756" y="19449"/>
                          <a:pt x="275117" y="16431"/>
                          <a:pt x="299396" y="0"/>
                        </a:cubicBezTo>
                        <a:cubicBezTo>
                          <a:pt x="335510" y="475"/>
                          <a:pt x="361563" y="23578"/>
                          <a:pt x="359277" y="59881"/>
                        </a:cubicBezTo>
                        <a:cubicBezTo>
                          <a:pt x="339912" y="216235"/>
                          <a:pt x="332803" y="400402"/>
                          <a:pt x="359277" y="522770"/>
                        </a:cubicBezTo>
                        <a:cubicBezTo>
                          <a:pt x="361214" y="560287"/>
                          <a:pt x="337951" y="583371"/>
                          <a:pt x="299396" y="582651"/>
                        </a:cubicBezTo>
                        <a:cubicBezTo>
                          <a:pt x="212055" y="604132"/>
                          <a:pt x="132792" y="589809"/>
                          <a:pt x="59881" y="582651"/>
                        </a:cubicBezTo>
                        <a:cubicBezTo>
                          <a:pt x="21742" y="582394"/>
                          <a:pt x="-3900" y="552466"/>
                          <a:pt x="0" y="522770"/>
                        </a:cubicBezTo>
                        <a:cubicBezTo>
                          <a:pt x="-15120" y="397210"/>
                          <a:pt x="25946" y="183875"/>
                          <a:pt x="0" y="59881"/>
                        </a:cubicBezTo>
                        <a:close/>
                      </a:path>
                    </a:pathLst>
                  </a:cu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9" name="Скругленный прямоугольник 88">
            <a:extLst>
              <a:ext uri="{FF2B5EF4-FFF2-40B4-BE49-F238E27FC236}">
                <a16:creationId xmlns:a16="http://schemas.microsoft.com/office/drawing/2014/main" id="{C0634DE1-4607-F14F-9AE2-E29C7AF6AAC1}"/>
              </a:ext>
            </a:extLst>
          </p:cNvPr>
          <p:cNvSpPr/>
          <p:nvPr/>
        </p:nvSpPr>
        <p:spPr>
          <a:xfrm>
            <a:off x="4403726" y="2321516"/>
            <a:ext cx="375306" cy="2390775"/>
          </a:xfrm>
          <a:prstGeom prst="roundRect">
            <a:avLst/>
          </a:prstGeom>
          <a:noFill/>
          <a:ln w="57150">
            <a:extLst>
              <a:ext uri="{C807C97D-BFC1-408E-A445-0C87EB9F89A2}">
                <ask:lineSketchStyleProps xmlns:ask="http://schemas.microsoft.com/office/drawing/2018/sketchyshapes" sd="86837363">
                  <a:custGeom>
                    <a:avLst/>
                    <a:gdLst>
                      <a:gd name="connsiteX0" fmla="*/ 0 w 375306"/>
                      <a:gd name="connsiteY0" fmla="*/ 62552 h 2390775"/>
                      <a:gd name="connsiteX1" fmla="*/ 62552 w 375306"/>
                      <a:gd name="connsiteY1" fmla="*/ 0 h 2390775"/>
                      <a:gd name="connsiteX2" fmla="*/ 312754 w 375306"/>
                      <a:gd name="connsiteY2" fmla="*/ 0 h 2390775"/>
                      <a:gd name="connsiteX3" fmla="*/ 375306 w 375306"/>
                      <a:gd name="connsiteY3" fmla="*/ 62552 h 2390775"/>
                      <a:gd name="connsiteX4" fmla="*/ 375306 w 375306"/>
                      <a:gd name="connsiteY4" fmla="*/ 2328223 h 2390775"/>
                      <a:gd name="connsiteX5" fmla="*/ 312754 w 375306"/>
                      <a:gd name="connsiteY5" fmla="*/ 2390775 h 2390775"/>
                      <a:gd name="connsiteX6" fmla="*/ 62552 w 375306"/>
                      <a:gd name="connsiteY6" fmla="*/ 2390775 h 2390775"/>
                      <a:gd name="connsiteX7" fmla="*/ 0 w 375306"/>
                      <a:gd name="connsiteY7" fmla="*/ 2328223 h 2390775"/>
                      <a:gd name="connsiteX8" fmla="*/ 0 w 375306"/>
                      <a:gd name="connsiteY8" fmla="*/ 62552 h 23907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75306" h="2390775" extrusionOk="0">
                        <a:moveTo>
                          <a:pt x="0" y="62552"/>
                        </a:moveTo>
                        <a:cubicBezTo>
                          <a:pt x="673" y="30191"/>
                          <a:pt x="29702" y="-4178"/>
                          <a:pt x="62552" y="0"/>
                        </a:cubicBezTo>
                        <a:cubicBezTo>
                          <a:pt x="170020" y="17546"/>
                          <a:pt x="196338" y="17776"/>
                          <a:pt x="312754" y="0"/>
                        </a:cubicBezTo>
                        <a:cubicBezTo>
                          <a:pt x="353575" y="978"/>
                          <a:pt x="376033" y="26977"/>
                          <a:pt x="375306" y="62552"/>
                        </a:cubicBezTo>
                        <a:cubicBezTo>
                          <a:pt x="407231" y="944715"/>
                          <a:pt x="308096" y="2019940"/>
                          <a:pt x="375306" y="2328223"/>
                        </a:cubicBezTo>
                        <a:cubicBezTo>
                          <a:pt x="377123" y="2366939"/>
                          <a:pt x="349929" y="2391120"/>
                          <a:pt x="312754" y="2390775"/>
                        </a:cubicBezTo>
                        <a:cubicBezTo>
                          <a:pt x="238449" y="2412760"/>
                          <a:pt x="109150" y="2395120"/>
                          <a:pt x="62552" y="2390775"/>
                        </a:cubicBezTo>
                        <a:cubicBezTo>
                          <a:pt x="25354" y="2390641"/>
                          <a:pt x="-947" y="2361951"/>
                          <a:pt x="0" y="2328223"/>
                        </a:cubicBezTo>
                        <a:cubicBezTo>
                          <a:pt x="-56229" y="1619051"/>
                          <a:pt x="-65128" y="347825"/>
                          <a:pt x="0" y="62552"/>
                        </a:cubicBezTo>
                        <a:close/>
                      </a:path>
                    </a:pathLst>
                  </a:cu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1" name="Скругленный прямоугольник 90">
            <a:extLst>
              <a:ext uri="{FF2B5EF4-FFF2-40B4-BE49-F238E27FC236}">
                <a16:creationId xmlns:a16="http://schemas.microsoft.com/office/drawing/2014/main" id="{D41EEA2B-7935-EB4C-A5D0-80FD281119BB}"/>
              </a:ext>
            </a:extLst>
          </p:cNvPr>
          <p:cNvSpPr/>
          <p:nvPr/>
        </p:nvSpPr>
        <p:spPr>
          <a:xfrm>
            <a:off x="4623806" y="4577059"/>
            <a:ext cx="375305" cy="442608"/>
          </a:xfrm>
          <a:prstGeom prst="roundRect">
            <a:avLst/>
          </a:prstGeom>
          <a:noFill/>
          <a:ln w="57150">
            <a:extLst>
              <a:ext uri="{C807C97D-BFC1-408E-A445-0C87EB9F89A2}">
                <ask:lineSketchStyleProps xmlns:ask="http://schemas.microsoft.com/office/drawing/2018/sketchyshapes" sd="86837363">
                  <a:custGeom>
                    <a:avLst/>
                    <a:gdLst>
                      <a:gd name="connsiteX0" fmla="*/ 0 w 375305"/>
                      <a:gd name="connsiteY0" fmla="*/ 62552 h 442608"/>
                      <a:gd name="connsiteX1" fmla="*/ 62552 w 375305"/>
                      <a:gd name="connsiteY1" fmla="*/ 0 h 442608"/>
                      <a:gd name="connsiteX2" fmla="*/ 312753 w 375305"/>
                      <a:gd name="connsiteY2" fmla="*/ 0 h 442608"/>
                      <a:gd name="connsiteX3" fmla="*/ 375305 w 375305"/>
                      <a:gd name="connsiteY3" fmla="*/ 62552 h 442608"/>
                      <a:gd name="connsiteX4" fmla="*/ 375305 w 375305"/>
                      <a:gd name="connsiteY4" fmla="*/ 380056 h 442608"/>
                      <a:gd name="connsiteX5" fmla="*/ 312753 w 375305"/>
                      <a:gd name="connsiteY5" fmla="*/ 442608 h 442608"/>
                      <a:gd name="connsiteX6" fmla="*/ 62552 w 375305"/>
                      <a:gd name="connsiteY6" fmla="*/ 442608 h 442608"/>
                      <a:gd name="connsiteX7" fmla="*/ 0 w 375305"/>
                      <a:gd name="connsiteY7" fmla="*/ 380056 h 442608"/>
                      <a:gd name="connsiteX8" fmla="*/ 0 w 375305"/>
                      <a:gd name="connsiteY8" fmla="*/ 62552 h 4426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75305" h="442608" extrusionOk="0">
                        <a:moveTo>
                          <a:pt x="0" y="62552"/>
                        </a:moveTo>
                        <a:cubicBezTo>
                          <a:pt x="673" y="30191"/>
                          <a:pt x="29702" y="-4178"/>
                          <a:pt x="62552" y="0"/>
                        </a:cubicBezTo>
                        <a:cubicBezTo>
                          <a:pt x="176145" y="21205"/>
                          <a:pt x="199842" y="19825"/>
                          <a:pt x="312753" y="0"/>
                        </a:cubicBezTo>
                        <a:cubicBezTo>
                          <a:pt x="353574" y="978"/>
                          <a:pt x="376032" y="26977"/>
                          <a:pt x="375305" y="62552"/>
                        </a:cubicBezTo>
                        <a:cubicBezTo>
                          <a:pt x="362959" y="156094"/>
                          <a:pt x="376133" y="303545"/>
                          <a:pt x="375305" y="380056"/>
                        </a:cubicBezTo>
                        <a:cubicBezTo>
                          <a:pt x="377122" y="418772"/>
                          <a:pt x="349928" y="442953"/>
                          <a:pt x="312753" y="442608"/>
                        </a:cubicBezTo>
                        <a:cubicBezTo>
                          <a:pt x="221548" y="448182"/>
                          <a:pt x="97983" y="444984"/>
                          <a:pt x="62552" y="442608"/>
                        </a:cubicBezTo>
                        <a:cubicBezTo>
                          <a:pt x="25354" y="442474"/>
                          <a:pt x="-947" y="413784"/>
                          <a:pt x="0" y="380056"/>
                        </a:cubicBezTo>
                        <a:cubicBezTo>
                          <a:pt x="-19748" y="322563"/>
                          <a:pt x="-17284" y="143004"/>
                          <a:pt x="0" y="62552"/>
                        </a:cubicBezTo>
                        <a:close/>
                      </a:path>
                    </a:pathLst>
                  </a:cu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0" name="Скругленный прямоугольник 99">
            <a:extLst>
              <a:ext uri="{FF2B5EF4-FFF2-40B4-BE49-F238E27FC236}">
                <a16:creationId xmlns:a16="http://schemas.microsoft.com/office/drawing/2014/main" id="{939CC5B9-491D-E844-9507-8A104CDBB5B1}"/>
              </a:ext>
            </a:extLst>
          </p:cNvPr>
          <p:cNvSpPr/>
          <p:nvPr/>
        </p:nvSpPr>
        <p:spPr>
          <a:xfrm>
            <a:off x="4130718" y="2911509"/>
            <a:ext cx="273006" cy="2616208"/>
          </a:xfrm>
          <a:prstGeom prst="roundRect">
            <a:avLst/>
          </a:prstGeom>
          <a:noFill/>
          <a:ln w="57150">
            <a:extLst>
              <a:ext uri="{C807C97D-BFC1-408E-A445-0C87EB9F89A2}">
                <ask:lineSketchStyleProps xmlns:ask="http://schemas.microsoft.com/office/drawing/2018/sketchyshapes" sd="86837363">
                  <a:custGeom>
                    <a:avLst/>
                    <a:gdLst>
                      <a:gd name="connsiteX0" fmla="*/ 0 w 273006"/>
                      <a:gd name="connsiteY0" fmla="*/ 45502 h 2616208"/>
                      <a:gd name="connsiteX1" fmla="*/ 45502 w 273006"/>
                      <a:gd name="connsiteY1" fmla="*/ 0 h 2616208"/>
                      <a:gd name="connsiteX2" fmla="*/ 227504 w 273006"/>
                      <a:gd name="connsiteY2" fmla="*/ 0 h 2616208"/>
                      <a:gd name="connsiteX3" fmla="*/ 273006 w 273006"/>
                      <a:gd name="connsiteY3" fmla="*/ 45502 h 2616208"/>
                      <a:gd name="connsiteX4" fmla="*/ 273006 w 273006"/>
                      <a:gd name="connsiteY4" fmla="*/ 2570706 h 2616208"/>
                      <a:gd name="connsiteX5" fmla="*/ 227504 w 273006"/>
                      <a:gd name="connsiteY5" fmla="*/ 2616208 h 2616208"/>
                      <a:gd name="connsiteX6" fmla="*/ 45502 w 273006"/>
                      <a:gd name="connsiteY6" fmla="*/ 2616208 h 2616208"/>
                      <a:gd name="connsiteX7" fmla="*/ 0 w 273006"/>
                      <a:gd name="connsiteY7" fmla="*/ 2570706 h 2616208"/>
                      <a:gd name="connsiteX8" fmla="*/ 0 w 273006"/>
                      <a:gd name="connsiteY8" fmla="*/ 45502 h 26162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73006" h="2616208" extrusionOk="0">
                        <a:moveTo>
                          <a:pt x="0" y="45502"/>
                        </a:moveTo>
                        <a:cubicBezTo>
                          <a:pt x="162" y="20900"/>
                          <a:pt x="20984" y="-1508"/>
                          <a:pt x="45502" y="0"/>
                        </a:cubicBezTo>
                        <a:cubicBezTo>
                          <a:pt x="93502" y="1789"/>
                          <a:pt x="136959" y="-14559"/>
                          <a:pt x="227504" y="0"/>
                        </a:cubicBezTo>
                        <a:cubicBezTo>
                          <a:pt x="254963" y="363"/>
                          <a:pt x="275294" y="17136"/>
                          <a:pt x="273006" y="45502"/>
                        </a:cubicBezTo>
                        <a:cubicBezTo>
                          <a:pt x="304931" y="588513"/>
                          <a:pt x="205796" y="1982345"/>
                          <a:pt x="273006" y="2570706"/>
                        </a:cubicBezTo>
                        <a:cubicBezTo>
                          <a:pt x="273290" y="2596487"/>
                          <a:pt x="256749" y="2616748"/>
                          <a:pt x="227504" y="2616208"/>
                        </a:cubicBezTo>
                        <a:cubicBezTo>
                          <a:pt x="178116" y="2609037"/>
                          <a:pt x="107392" y="2628310"/>
                          <a:pt x="45502" y="2616208"/>
                        </a:cubicBezTo>
                        <a:cubicBezTo>
                          <a:pt x="16617" y="2616018"/>
                          <a:pt x="-3490" y="2592815"/>
                          <a:pt x="0" y="2570706"/>
                        </a:cubicBezTo>
                        <a:cubicBezTo>
                          <a:pt x="-56229" y="2161964"/>
                          <a:pt x="-65128" y="650645"/>
                          <a:pt x="0" y="45502"/>
                        </a:cubicBezTo>
                        <a:close/>
                      </a:path>
                    </a:pathLst>
                  </a:cu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170EBCEE-1A64-9E49-8540-5E34A8AA33F0}"/>
              </a:ext>
            </a:extLst>
          </p:cNvPr>
          <p:cNvSpPr txBox="1"/>
          <p:nvPr/>
        </p:nvSpPr>
        <p:spPr>
          <a:xfrm>
            <a:off x="4811458" y="3552817"/>
            <a:ext cx="5724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/>
              <a:t>НКТ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6C860C6B-AEAF-0342-8BB2-863FBEBB0700}"/>
              </a:ext>
            </a:extLst>
          </p:cNvPr>
          <p:cNvSpPr txBox="1"/>
          <p:nvPr/>
        </p:nvSpPr>
        <p:spPr>
          <a:xfrm>
            <a:off x="813111" y="5727573"/>
            <a:ext cx="2945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/>
              <a:t>Эксплуатационная колонна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7C30EA0C-4401-E64D-BD42-9DBDBEC149BA}"/>
              </a:ext>
            </a:extLst>
          </p:cNvPr>
          <p:cNvSpPr txBox="1"/>
          <p:nvPr/>
        </p:nvSpPr>
        <p:spPr>
          <a:xfrm>
            <a:off x="5067077" y="4588325"/>
            <a:ext cx="914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/>
              <a:t>Клапан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57667F38-6123-8146-A93D-A9E46330DC7B}"/>
              </a:ext>
            </a:extLst>
          </p:cNvPr>
          <p:cNvSpPr txBox="1"/>
          <p:nvPr/>
        </p:nvSpPr>
        <p:spPr>
          <a:xfrm>
            <a:off x="1401448" y="4653969"/>
            <a:ext cx="2613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 err="1"/>
              <a:t>Затрубное</a:t>
            </a:r>
            <a:r>
              <a:rPr lang="ru-RU" b="1" dirty="0"/>
              <a:t> пространство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48E0619A-B5C9-DF49-A88E-B00D1EE0AD1B}"/>
              </a:ext>
            </a:extLst>
          </p:cNvPr>
          <p:cNvSpPr txBox="1"/>
          <p:nvPr/>
        </p:nvSpPr>
        <p:spPr>
          <a:xfrm>
            <a:off x="7484910" y="4447168"/>
            <a:ext cx="3131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/>
              <a:t>Модель </a:t>
            </a:r>
            <a:r>
              <a:rPr lang="ru-RU" b="1" dirty="0" err="1"/>
              <a:t>Торнхилла-Крейвера</a:t>
            </a:r>
            <a:endParaRPr lang="ru-RU" b="1" dirty="0"/>
          </a:p>
        </p:txBody>
      </p:sp>
      <p:pic>
        <p:nvPicPr>
          <p:cNvPr id="107" name="Рисунок 106">
            <a:extLst>
              <a:ext uri="{FF2B5EF4-FFF2-40B4-BE49-F238E27FC236}">
                <a16:creationId xmlns:a16="http://schemas.microsoft.com/office/drawing/2014/main" id="{641CFC53-0A2E-4845-A704-F6A68597A1B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042953" y="4928004"/>
            <a:ext cx="5941483" cy="767595"/>
          </a:xfrm>
          <a:prstGeom prst="rect">
            <a:avLst/>
          </a:prstGeom>
        </p:spPr>
      </p:pic>
      <p:sp>
        <p:nvSpPr>
          <p:cNvPr id="108" name="TextBox 107">
            <a:extLst>
              <a:ext uri="{FF2B5EF4-FFF2-40B4-BE49-F238E27FC236}">
                <a16:creationId xmlns:a16="http://schemas.microsoft.com/office/drawing/2014/main" id="{0971F989-7D9E-9245-8962-77B7BE8133AA}"/>
              </a:ext>
            </a:extLst>
          </p:cNvPr>
          <p:cNvSpPr txBox="1"/>
          <p:nvPr/>
        </p:nvSpPr>
        <p:spPr>
          <a:xfrm>
            <a:off x="7739961" y="3290616"/>
            <a:ext cx="3136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/>
              <a:t>Дополнительный расход газа</a:t>
            </a:r>
          </a:p>
        </p:txBody>
      </p:sp>
      <p:pic>
        <p:nvPicPr>
          <p:cNvPr id="109" name="Рисунок 108">
            <a:extLst>
              <a:ext uri="{FF2B5EF4-FFF2-40B4-BE49-F238E27FC236}">
                <a16:creationId xmlns:a16="http://schemas.microsoft.com/office/drawing/2014/main" id="{0A4ED583-D431-5146-B4D4-B50A4A9A7CD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315083" y="3659948"/>
            <a:ext cx="1908285" cy="511979"/>
          </a:xfrm>
          <a:prstGeom prst="rect">
            <a:avLst/>
          </a:prstGeom>
        </p:spPr>
      </p:pic>
      <p:cxnSp>
        <p:nvCxnSpPr>
          <p:cNvPr id="111" name="Прямая со стрелкой 110">
            <a:extLst>
              <a:ext uri="{FF2B5EF4-FFF2-40B4-BE49-F238E27FC236}">
                <a16:creationId xmlns:a16="http://schemas.microsoft.com/office/drawing/2014/main" id="{8329BE15-07A9-2647-AA5A-AB92547D0506}"/>
              </a:ext>
            </a:extLst>
          </p:cNvPr>
          <p:cNvCxnSpPr>
            <a:stCxn id="102" idx="3"/>
          </p:cNvCxnSpPr>
          <p:nvPr/>
        </p:nvCxnSpPr>
        <p:spPr>
          <a:xfrm flipV="1">
            <a:off x="5383859" y="3718901"/>
            <a:ext cx="2356102" cy="18582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3" name="Прямая со стрелкой 112">
            <a:extLst>
              <a:ext uri="{FF2B5EF4-FFF2-40B4-BE49-F238E27FC236}">
                <a16:creationId xmlns:a16="http://schemas.microsoft.com/office/drawing/2014/main" id="{E24391C1-7D64-764B-B3EB-B4095F7F6058}"/>
              </a:ext>
            </a:extLst>
          </p:cNvPr>
          <p:cNvCxnSpPr>
            <a:cxnSpLocks/>
            <a:stCxn id="104" idx="3"/>
          </p:cNvCxnSpPr>
          <p:nvPr/>
        </p:nvCxnSpPr>
        <p:spPr>
          <a:xfrm>
            <a:off x="5981110" y="4772991"/>
            <a:ext cx="1278577" cy="43509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4" name="TextBox 113">
            <a:extLst>
              <a:ext uri="{FF2B5EF4-FFF2-40B4-BE49-F238E27FC236}">
                <a16:creationId xmlns:a16="http://schemas.microsoft.com/office/drawing/2014/main" id="{135BEC5F-7D69-E747-802C-A7516C16D42A}"/>
              </a:ext>
            </a:extLst>
          </p:cNvPr>
          <p:cNvSpPr txBox="1"/>
          <p:nvPr/>
        </p:nvSpPr>
        <p:spPr>
          <a:xfrm>
            <a:off x="712219" y="2915496"/>
            <a:ext cx="2124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/>
              <a:t>Градиент давления</a:t>
            </a:r>
          </a:p>
        </p:txBody>
      </p:sp>
      <p:pic>
        <p:nvPicPr>
          <p:cNvPr id="116" name="Рисунок 115">
            <a:extLst>
              <a:ext uri="{FF2B5EF4-FFF2-40B4-BE49-F238E27FC236}">
                <a16:creationId xmlns:a16="http://schemas.microsoft.com/office/drawing/2014/main" id="{DFDE144E-947D-FE43-9969-B1933E2463F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45513" y="3318109"/>
            <a:ext cx="2870200" cy="558800"/>
          </a:xfrm>
          <a:prstGeom prst="rect">
            <a:avLst/>
          </a:prstGeom>
        </p:spPr>
      </p:pic>
      <p:cxnSp>
        <p:nvCxnSpPr>
          <p:cNvPr id="117" name="Прямая со стрелкой 116">
            <a:extLst>
              <a:ext uri="{FF2B5EF4-FFF2-40B4-BE49-F238E27FC236}">
                <a16:creationId xmlns:a16="http://schemas.microsoft.com/office/drawing/2014/main" id="{5B564A8A-553E-4F47-A705-811B7C11C5F2}"/>
              </a:ext>
            </a:extLst>
          </p:cNvPr>
          <p:cNvCxnSpPr>
            <a:cxnSpLocks/>
          </p:cNvCxnSpPr>
          <p:nvPr/>
        </p:nvCxnSpPr>
        <p:spPr>
          <a:xfrm flipH="1" flipV="1">
            <a:off x="1946012" y="4085084"/>
            <a:ext cx="563673" cy="568885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E5D37381-D6C7-7C4E-8994-609B6613DC16}"/>
              </a:ext>
            </a:extLst>
          </p:cNvPr>
          <p:cNvSpPr txBox="1"/>
          <p:nvPr/>
        </p:nvSpPr>
        <p:spPr>
          <a:xfrm>
            <a:off x="7686460" y="5815863"/>
            <a:ext cx="2800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/>
              <a:t>Эффект Джоуля-Томпсона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9502FCCB-9917-644D-9577-9C95DD4F0297}"/>
              </a:ext>
            </a:extLst>
          </p:cNvPr>
          <p:cNvSpPr txBox="1"/>
          <p:nvPr/>
        </p:nvSpPr>
        <p:spPr>
          <a:xfrm>
            <a:off x="7935311" y="624668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∆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= </a:t>
            </a:r>
            <a:r>
              <a:rPr lang="ru-RU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ε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·(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</a:t>
            </a:r>
            <a:r>
              <a:rPr lang="ru-RU" sz="1800" baseline="-25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затр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– 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</a:t>
            </a:r>
            <a:r>
              <a:rPr lang="ru-RU" sz="1800" baseline="-250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НКТ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),</a:t>
            </a:r>
            <a:r>
              <a:rPr lang="ru-RU" dirty="0">
                <a:effectLst/>
              </a:rPr>
              <a:t> </a:t>
            </a:r>
            <a:endParaRPr lang="ru-RU" dirty="0"/>
          </a:p>
        </p:txBody>
      </p:sp>
      <p:sp>
        <p:nvSpPr>
          <p:cNvPr id="118" name="Скругленный прямоугольник 117">
            <a:extLst>
              <a:ext uri="{FF2B5EF4-FFF2-40B4-BE49-F238E27FC236}">
                <a16:creationId xmlns:a16="http://schemas.microsoft.com/office/drawing/2014/main" id="{50A359FE-C763-384E-905D-37F54F3D4F91}"/>
              </a:ext>
            </a:extLst>
          </p:cNvPr>
          <p:cNvSpPr/>
          <p:nvPr/>
        </p:nvSpPr>
        <p:spPr>
          <a:xfrm>
            <a:off x="5206890" y="2216724"/>
            <a:ext cx="375305" cy="442608"/>
          </a:xfrm>
          <a:prstGeom prst="roundRect">
            <a:avLst/>
          </a:prstGeom>
          <a:noFill/>
          <a:ln w="57150">
            <a:extLst>
              <a:ext uri="{C807C97D-BFC1-408E-A445-0C87EB9F89A2}">
                <ask:lineSketchStyleProps xmlns:ask="http://schemas.microsoft.com/office/drawing/2018/sketchyshapes" sd="86837363">
                  <a:custGeom>
                    <a:avLst/>
                    <a:gdLst>
                      <a:gd name="connsiteX0" fmla="*/ 0 w 375305"/>
                      <a:gd name="connsiteY0" fmla="*/ 62552 h 442608"/>
                      <a:gd name="connsiteX1" fmla="*/ 62552 w 375305"/>
                      <a:gd name="connsiteY1" fmla="*/ 0 h 442608"/>
                      <a:gd name="connsiteX2" fmla="*/ 312753 w 375305"/>
                      <a:gd name="connsiteY2" fmla="*/ 0 h 442608"/>
                      <a:gd name="connsiteX3" fmla="*/ 375305 w 375305"/>
                      <a:gd name="connsiteY3" fmla="*/ 62552 h 442608"/>
                      <a:gd name="connsiteX4" fmla="*/ 375305 w 375305"/>
                      <a:gd name="connsiteY4" fmla="*/ 380056 h 442608"/>
                      <a:gd name="connsiteX5" fmla="*/ 312753 w 375305"/>
                      <a:gd name="connsiteY5" fmla="*/ 442608 h 442608"/>
                      <a:gd name="connsiteX6" fmla="*/ 62552 w 375305"/>
                      <a:gd name="connsiteY6" fmla="*/ 442608 h 442608"/>
                      <a:gd name="connsiteX7" fmla="*/ 0 w 375305"/>
                      <a:gd name="connsiteY7" fmla="*/ 380056 h 442608"/>
                      <a:gd name="connsiteX8" fmla="*/ 0 w 375305"/>
                      <a:gd name="connsiteY8" fmla="*/ 62552 h 4426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75305" h="442608" extrusionOk="0">
                        <a:moveTo>
                          <a:pt x="0" y="62552"/>
                        </a:moveTo>
                        <a:cubicBezTo>
                          <a:pt x="673" y="30191"/>
                          <a:pt x="29702" y="-4178"/>
                          <a:pt x="62552" y="0"/>
                        </a:cubicBezTo>
                        <a:cubicBezTo>
                          <a:pt x="176145" y="21205"/>
                          <a:pt x="199842" y="19825"/>
                          <a:pt x="312753" y="0"/>
                        </a:cubicBezTo>
                        <a:cubicBezTo>
                          <a:pt x="353574" y="978"/>
                          <a:pt x="376032" y="26977"/>
                          <a:pt x="375305" y="62552"/>
                        </a:cubicBezTo>
                        <a:cubicBezTo>
                          <a:pt x="362959" y="156094"/>
                          <a:pt x="376133" y="303545"/>
                          <a:pt x="375305" y="380056"/>
                        </a:cubicBezTo>
                        <a:cubicBezTo>
                          <a:pt x="377122" y="418772"/>
                          <a:pt x="349928" y="442953"/>
                          <a:pt x="312753" y="442608"/>
                        </a:cubicBezTo>
                        <a:cubicBezTo>
                          <a:pt x="221548" y="448182"/>
                          <a:pt x="97983" y="444984"/>
                          <a:pt x="62552" y="442608"/>
                        </a:cubicBezTo>
                        <a:cubicBezTo>
                          <a:pt x="25354" y="442474"/>
                          <a:pt x="-947" y="413784"/>
                          <a:pt x="0" y="380056"/>
                        </a:cubicBezTo>
                        <a:cubicBezTo>
                          <a:pt x="-19748" y="322563"/>
                          <a:pt x="-17284" y="143004"/>
                          <a:pt x="0" y="62552"/>
                        </a:cubicBezTo>
                        <a:close/>
                      </a:path>
                    </a:pathLst>
                  </a:cu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956902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C23760C-690C-D244-8497-B210458C3F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solidFill>
            <a:schemeClr val="bg1"/>
          </a:solidFill>
        </p:spPr>
        <p:txBody>
          <a:bodyPr/>
          <a:lstStyle/>
          <a:p>
            <a:r>
              <a:rPr lang="ru-RU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Алгоритм расчета газлифтной скважины</a:t>
            </a:r>
          </a:p>
        </p:txBody>
      </p:sp>
      <p:cxnSp>
        <p:nvCxnSpPr>
          <p:cNvPr id="94" name="Прямая соединительная линия 93">
            <a:extLst>
              <a:ext uri="{FF2B5EF4-FFF2-40B4-BE49-F238E27FC236}">
                <a16:creationId xmlns:a16="http://schemas.microsoft.com/office/drawing/2014/main" id="{8ED7E7DA-11CB-354B-8AD3-AE72A6B5245E}"/>
              </a:ext>
            </a:extLst>
          </p:cNvPr>
          <p:cNvCxnSpPr>
            <a:cxnSpLocks/>
          </p:cNvCxnSpPr>
          <p:nvPr/>
        </p:nvCxnSpPr>
        <p:spPr>
          <a:xfrm>
            <a:off x="828675" y="1674565"/>
            <a:ext cx="10529888" cy="0"/>
          </a:xfrm>
          <a:prstGeom prst="line">
            <a:avLst/>
          </a:prstGeom>
          <a:ln w="47625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Номер слайда 3">
            <a:extLst>
              <a:ext uri="{FF2B5EF4-FFF2-40B4-BE49-F238E27FC236}">
                <a16:creationId xmlns:a16="http://schemas.microsoft.com/office/drawing/2014/main" id="{C5E63813-3440-2643-BE66-F8DB99D89A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88AC0803-CFD0-497F-8DF6-4786DF9E2156}" type="slidenum">
              <a:rPr lang="ru-RU" smtClean="0"/>
              <a:t>23</a:t>
            </a:fld>
            <a:endParaRPr lang="ru-R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30E1BD-92A0-7C44-AABE-0DB253319058}"/>
              </a:ext>
            </a:extLst>
          </p:cNvPr>
          <p:cNvSpPr txBox="1"/>
          <p:nvPr/>
        </p:nvSpPr>
        <p:spPr>
          <a:xfrm>
            <a:off x="304800" y="1942665"/>
            <a:ext cx="10961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2"/>
            <a:r>
              <a:rPr lang="ru-RU" b="1" dirty="0"/>
              <a:t>Расчет забойного давления по линейному и </a:t>
            </a:r>
            <a:r>
              <a:rPr lang="ru-RU" b="1" dirty="0" err="1"/>
              <a:t>затрубного</a:t>
            </a:r>
            <a:r>
              <a:rPr lang="ru-RU" b="1" dirty="0"/>
              <a:t> давления по расходу газлифтного газа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32A92454-85AA-4248-A881-71052E11499A}"/>
              </a:ext>
            </a:extLst>
          </p:cNvPr>
          <p:cNvSpPr txBox="1"/>
          <p:nvPr/>
        </p:nvSpPr>
        <p:spPr>
          <a:xfrm>
            <a:off x="1216572" y="2580096"/>
            <a:ext cx="5215338" cy="33855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ru-RU"/>
            </a:defPPr>
            <a:lvl3pPr lvl="2" algn="ctr">
              <a:defRPr b="1"/>
            </a:lvl3pPr>
          </a:lstStyle>
          <a:p>
            <a:r>
              <a:rPr lang="ru-RU" dirty="0"/>
              <a:t>Входные данные: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1400" dirty="0"/>
              <a:t>Линейное давление (</a:t>
            </a:r>
            <a:r>
              <a:rPr lang="en-US" sz="1400" dirty="0" err="1"/>
              <a:t>Plin</a:t>
            </a:r>
            <a:r>
              <a:rPr lang="ru-RU" sz="1400" dirty="0"/>
              <a:t>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PVT</a:t>
            </a:r>
            <a:r>
              <a:rPr lang="ru-RU" sz="1400" dirty="0"/>
              <a:t> (</a:t>
            </a:r>
            <a:r>
              <a:rPr lang="en-US" sz="1400" dirty="0" err="1"/>
              <a:t>qliq</a:t>
            </a:r>
            <a:r>
              <a:rPr lang="ru-RU" sz="1400" dirty="0"/>
              <a:t>, </a:t>
            </a:r>
            <a:r>
              <a:rPr lang="en-US" sz="1400" dirty="0" err="1"/>
              <a:t>wc</a:t>
            </a:r>
            <a:r>
              <a:rPr lang="ru-RU" sz="1400" dirty="0"/>
              <a:t>, </a:t>
            </a:r>
            <a:r>
              <a:rPr lang="en-US" sz="1400" dirty="0" err="1"/>
              <a:t>rp</a:t>
            </a:r>
            <a:r>
              <a:rPr lang="ru-RU" sz="1400" dirty="0"/>
              <a:t>, и т.д.)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1400" dirty="0"/>
              <a:t>Распределение температуры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1400" dirty="0"/>
              <a:t>Расход газлифтного газа (</a:t>
            </a:r>
            <a:r>
              <a:rPr lang="en-US" sz="1400" dirty="0" err="1"/>
              <a:t>Qinj</a:t>
            </a:r>
            <a:r>
              <a:rPr lang="ru-RU" sz="1400" dirty="0"/>
              <a:t>)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1400" dirty="0"/>
              <a:t>Диаметр штуцера (</a:t>
            </a:r>
            <a:r>
              <a:rPr lang="en-US" sz="1400" dirty="0" err="1"/>
              <a:t>dchoke</a:t>
            </a:r>
            <a:r>
              <a:rPr lang="ru-RU" sz="1400" dirty="0"/>
              <a:t>)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1400" dirty="0"/>
              <a:t>Данные по рабочему клапану: </a:t>
            </a:r>
          </a:p>
          <a:p>
            <a:pPr marL="800100" lvl="1" indent="-342900">
              <a:buFont typeface="+mj-lt"/>
              <a:buAutoNum type="arabicPeriod"/>
            </a:pPr>
            <a:r>
              <a:rPr lang="ru-RU" sz="1400" dirty="0"/>
              <a:t>глубина спуска (</a:t>
            </a:r>
            <a:r>
              <a:rPr lang="ru-RU" sz="1400" dirty="0" err="1"/>
              <a:t>Hvalve</a:t>
            </a:r>
            <a:r>
              <a:rPr lang="ru-RU" sz="1400" dirty="0"/>
              <a:t>)</a:t>
            </a:r>
          </a:p>
          <a:p>
            <a:pPr marL="800100" lvl="1" indent="-342900">
              <a:buFont typeface="+mj-lt"/>
              <a:buAutoNum type="arabicPeriod"/>
            </a:pPr>
            <a:r>
              <a:rPr lang="ru-RU" sz="1400" dirty="0"/>
              <a:t>давление зарядки при стандартных условиях (</a:t>
            </a:r>
            <a:r>
              <a:rPr lang="ru-RU" sz="1400" dirty="0" err="1"/>
              <a:t>Pbvalve</a:t>
            </a:r>
            <a:r>
              <a:rPr lang="ru-RU" sz="1400" dirty="0"/>
              <a:t>) </a:t>
            </a:r>
          </a:p>
          <a:p>
            <a:pPr marL="800100" lvl="1" indent="-342900">
              <a:buFont typeface="+mj-lt"/>
              <a:buAutoNum type="arabicPeriod"/>
            </a:pPr>
            <a:r>
              <a:rPr lang="ru-RU" sz="1400" dirty="0"/>
              <a:t>диаметр порта (</a:t>
            </a:r>
            <a:r>
              <a:rPr lang="ru-RU" sz="1400" dirty="0" err="1"/>
              <a:t>dvalve</a:t>
            </a:r>
            <a:r>
              <a:rPr lang="ru-RU" sz="1400" dirty="0"/>
              <a:t>)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1400" dirty="0"/>
              <a:t>Данные по конструкции скважины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400" dirty="0" err="1"/>
              <a:t>Hcas</a:t>
            </a:r>
            <a:endParaRPr lang="ru-RU" sz="1400" dirty="0"/>
          </a:p>
          <a:p>
            <a:pPr marL="800100" lvl="1" indent="-342900">
              <a:buFont typeface="+mj-lt"/>
              <a:buAutoNum type="arabicPeriod"/>
            </a:pPr>
            <a:r>
              <a:rPr lang="en-US" sz="1400" dirty="0" err="1"/>
              <a:t>Htub</a:t>
            </a:r>
            <a:endParaRPr lang="ru-RU" sz="1400" dirty="0"/>
          </a:p>
          <a:p>
            <a:pPr marL="800100" lvl="1" indent="-342900">
              <a:buFont typeface="+mj-lt"/>
              <a:buAutoNum type="arabicPeriod"/>
            </a:pPr>
            <a:r>
              <a:rPr lang="en-US" sz="1400" dirty="0" err="1"/>
              <a:t>Dcas</a:t>
            </a:r>
            <a:endParaRPr lang="ru-RU" sz="1400" dirty="0"/>
          </a:p>
          <a:p>
            <a:pPr marL="800100" lvl="1" indent="-342900">
              <a:buFont typeface="+mj-lt"/>
              <a:buAutoNum type="arabicPeriod"/>
            </a:pPr>
            <a:r>
              <a:rPr lang="en-US" sz="1400" dirty="0" err="1"/>
              <a:t>dtub</a:t>
            </a:r>
            <a:endParaRPr lang="ru-RU" sz="1400" dirty="0"/>
          </a:p>
        </p:txBody>
      </p:sp>
    </p:spTree>
    <p:extLst>
      <p:ext uri="{BB962C8B-B14F-4D97-AF65-F5344CB8AC3E}">
        <p14:creationId xmlns:p14="http://schemas.microsoft.com/office/powerpoint/2010/main" val="11759448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C23760C-690C-D244-8497-B210458C3F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solidFill>
            <a:schemeClr val="bg1"/>
          </a:solidFill>
        </p:spPr>
        <p:txBody>
          <a:bodyPr/>
          <a:lstStyle/>
          <a:p>
            <a:r>
              <a:rPr lang="ru-RU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Алгоритм расчета газлифтной скважины</a:t>
            </a:r>
          </a:p>
        </p:txBody>
      </p:sp>
      <p:cxnSp>
        <p:nvCxnSpPr>
          <p:cNvPr id="94" name="Прямая соединительная линия 93">
            <a:extLst>
              <a:ext uri="{FF2B5EF4-FFF2-40B4-BE49-F238E27FC236}">
                <a16:creationId xmlns:a16="http://schemas.microsoft.com/office/drawing/2014/main" id="{8ED7E7DA-11CB-354B-8AD3-AE72A6B5245E}"/>
              </a:ext>
            </a:extLst>
          </p:cNvPr>
          <p:cNvCxnSpPr>
            <a:cxnSpLocks/>
          </p:cNvCxnSpPr>
          <p:nvPr/>
        </p:nvCxnSpPr>
        <p:spPr>
          <a:xfrm>
            <a:off x="828675" y="1674565"/>
            <a:ext cx="10529888" cy="0"/>
          </a:xfrm>
          <a:prstGeom prst="line">
            <a:avLst/>
          </a:prstGeom>
          <a:ln w="47625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Номер слайда 3">
            <a:extLst>
              <a:ext uri="{FF2B5EF4-FFF2-40B4-BE49-F238E27FC236}">
                <a16:creationId xmlns:a16="http://schemas.microsoft.com/office/drawing/2014/main" id="{C5E63813-3440-2643-BE66-F8DB99D89A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88AC0803-CFD0-497F-8DF6-4786DF9E2156}" type="slidenum">
              <a:rPr lang="ru-RU" smtClean="0"/>
              <a:t>24</a:t>
            </a:fld>
            <a:endParaRPr lang="ru-R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30E1BD-92A0-7C44-AABE-0DB253319058}"/>
              </a:ext>
            </a:extLst>
          </p:cNvPr>
          <p:cNvSpPr txBox="1"/>
          <p:nvPr/>
        </p:nvSpPr>
        <p:spPr>
          <a:xfrm>
            <a:off x="783810" y="1954924"/>
            <a:ext cx="106243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2" algn="ctr"/>
            <a:r>
              <a:rPr lang="ru-RU" b="1" dirty="0"/>
              <a:t>Расчет забойного давления по линейному и </a:t>
            </a:r>
            <a:r>
              <a:rPr lang="ru-RU" b="1" dirty="0" err="1"/>
              <a:t>затрубного</a:t>
            </a:r>
            <a:r>
              <a:rPr lang="ru-RU" b="1" dirty="0"/>
              <a:t> давления по расходу газлифтного газа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49ECD215-E847-5548-AABC-C328F40F2F19}"/>
                  </a:ext>
                </a:extLst>
              </p:cNvPr>
              <p:cNvSpPr txBox="1"/>
              <p:nvPr/>
            </p:nvSpPr>
            <p:spPr>
              <a:xfrm>
                <a:off x="5541429" y="2425736"/>
                <a:ext cx="6650571" cy="41597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ru-RU"/>
                </a:defPPr>
                <a:lvl3pPr lvl="2" algn="ctr">
                  <a:defRPr b="1"/>
                </a:lvl3pPr>
              </a:lstStyle>
              <a:p>
                <a:r>
                  <a:rPr lang="ru-RU" dirty="0"/>
                  <a:t>Алгоритм:</a:t>
                </a:r>
              </a:p>
              <a:p>
                <a:r>
                  <a:rPr lang="ru-RU" sz="1400" dirty="0"/>
                  <a:t>1. Расчет буферного давления по линейному (через расчет штуцера)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ru-RU" sz="1400"/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1400"/>
                          <m:t>P</m:t>
                        </m:r>
                      </m:e>
                      <m:sub>
                        <m:r>
                          <m:rPr>
                            <m:nor/>
                          </m:rPr>
                          <a:rPr lang="en-US" sz="1400"/>
                          <m:t>wh</m:t>
                        </m:r>
                        <m:r>
                          <m:rPr>
                            <m:nor/>
                          </m:rPr>
                          <a:rPr lang="en-US" sz="1400"/>
                          <m:t>(</m:t>
                        </m:r>
                        <m:r>
                          <m:rPr>
                            <m:nor/>
                          </m:rPr>
                          <a:rPr lang="en-US" sz="1400"/>
                          <m:t>fact</m:t>
                        </m:r>
                        <m:r>
                          <m:rPr>
                            <m:nor/>
                          </m:rPr>
                          <a:rPr lang="en-US" sz="1400"/>
                          <m:t>)</m:t>
                        </m:r>
                      </m:sub>
                    </m:sSub>
                    <m:r>
                      <m:rPr>
                        <m:nor/>
                      </m:rPr>
                      <a:rPr lang="en-US" sz="1400"/>
                      <m:t>=</m:t>
                    </m:r>
                    <m:r>
                      <m:rPr>
                        <m:nor/>
                      </m:rPr>
                      <a:rPr lang="en-US" sz="1400"/>
                      <m:t>f</m:t>
                    </m:r>
                    <m:r>
                      <m:rPr>
                        <m:nor/>
                      </m:rPr>
                      <a:rPr lang="en-US" sz="1400"/>
                      <m:t>(</m:t>
                    </m:r>
                    <m:sSub>
                      <m:sSubPr>
                        <m:ctrlPr>
                          <a:rPr lang="ru-RU" sz="1400"/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1400"/>
                          <m:t>P</m:t>
                        </m:r>
                      </m:e>
                      <m:sub>
                        <m:r>
                          <m:rPr>
                            <m:nor/>
                          </m:rPr>
                          <a:rPr lang="en-US" sz="1400"/>
                          <m:t>lin</m:t>
                        </m:r>
                      </m:sub>
                    </m:sSub>
                    <m:r>
                      <m:rPr>
                        <m:nor/>
                      </m:rPr>
                      <a:rPr lang="en-US" sz="1400"/>
                      <m:t>,</m:t>
                    </m:r>
                    <m:sSub>
                      <m:sSubPr>
                        <m:ctrlPr>
                          <a:rPr lang="ru-RU" sz="1400"/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1400"/>
                          <m:t>T</m:t>
                        </m:r>
                      </m:e>
                      <m:sub>
                        <m:r>
                          <m:rPr>
                            <m:nor/>
                          </m:rPr>
                          <a:rPr lang="en-US" sz="1400"/>
                          <m:t>lin</m:t>
                        </m:r>
                      </m:sub>
                    </m:sSub>
                    <m:r>
                      <m:rPr>
                        <m:nor/>
                      </m:rPr>
                      <a:rPr lang="en-US" sz="1400"/>
                      <m:t>, </m:t>
                    </m:r>
                    <m:sSub>
                      <m:sSubPr>
                        <m:ctrlPr>
                          <a:rPr lang="ru-RU" sz="1400"/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1400"/>
                          <m:t>q</m:t>
                        </m:r>
                      </m:e>
                      <m:sub>
                        <m:r>
                          <m:rPr>
                            <m:nor/>
                          </m:rPr>
                          <a:rPr lang="en-US" sz="1400"/>
                          <m:t>liq</m:t>
                        </m:r>
                      </m:sub>
                    </m:sSub>
                    <m:r>
                      <m:rPr>
                        <m:nor/>
                      </m:rPr>
                      <a:rPr lang="en-US" sz="1400"/>
                      <m:t>, </m:t>
                    </m:r>
                    <m:r>
                      <m:rPr>
                        <m:nor/>
                      </m:rPr>
                      <a:rPr lang="en-US" sz="1400"/>
                      <m:t>wc</m:t>
                    </m:r>
                    <m:r>
                      <m:rPr>
                        <m:nor/>
                      </m:rPr>
                      <a:rPr lang="en-US" sz="1400"/>
                      <m:t>, </m:t>
                    </m:r>
                    <m:sSub>
                      <m:sSubPr>
                        <m:ctrlPr>
                          <a:rPr lang="ru-RU" sz="1400"/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1400"/>
                          <m:t>d</m:t>
                        </m:r>
                      </m:e>
                      <m:sub>
                        <m:r>
                          <m:rPr>
                            <m:nor/>
                          </m:rPr>
                          <a:rPr lang="en-US" sz="1400"/>
                          <m:t>choke</m:t>
                        </m:r>
                      </m:sub>
                    </m:sSub>
                    <m:r>
                      <m:rPr>
                        <m:nor/>
                      </m:rPr>
                      <a:rPr lang="en-US" sz="1400"/>
                      <m:t>, …).</m:t>
                    </m:r>
                  </m:oMath>
                </a14:m>
                <a:r>
                  <a:rPr lang="ru-RU" sz="1400" dirty="0"/>
                  <a:t> </a:t>
                </a:r>
              </a:p>
              <a:p>
                <a:pPr algn="just"/>
                <a:endParaRPr lang="ru-RU" sz="1400" dirty="0"/>
              </a:p>
              <a:p>
                <a:pPr algn="just"/>
                <a:r>
                  <a:rPr lang="ru-RU" sz="1400" dirty="0"/>
                  <a:t>2. Расчет распределения давления по ЭК от забоя (</a:t>
                </a:r>
                <a:r>
                  <a:rPr lang="en-US" sz="1400" dirty="0" err="1"/>
                  <a:t>Hcas</a:t>
                </a:r>
                <a:r>
                  <a:rPr lang="ru-RU" sz="1400" dirty="0"/>
                  <a:t>) до глубины спуска НКТ (</a:t>
                </a:r>
                <a:r>
                  <a:rPr lang="en-US" sz="1400" dirty="0" err="1"/>
                  <a:t>Htub</a:t>
                </a:r>
                <a:r>
                  <a:rPr lang="ru-RU" sz="1400" dirty="0"/>
                  <a:t>). Определение давления на глубине спуска НКТ.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ru-RU" sz="1400"/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1400"/>
                          <m:t>P</m:t>
                        </m:r>
                      </m:e>
                      <m:sub>
                        <m:r>
                          <m:rPr>
                            <m:nor/>
                          </m:rPr>
                          <a:rPr lang="en-US" sz="1400"/>
                          <m:t>tubi</m:t>
                        </m:r>
                      </m:sub>
                    </m:sSub>
                    <m:r>
                      <m:rPr>
                        <m:nor/>
                      </m:rPr>
                      <a:rPr lang="en-US" sz="1400"/>
                      <m:t>=</m:t>
                    </m:r>
                    <m:nary>
                      <m:naryPr>
                        <m:limLoc m:val="undOvr"/>
                        <m:ctrlPr>
                          <a:rPr lang="ru-RU" sz="1400"/>
                        </m:ctrlPr>
                      </m:naryPr>
                      <m:sub>
                        <m:sSub>
                          <m:sSubPr>
                            <m:ctrlPr>
                              <a:rPr lang="ru-RU" sz="1400"/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en-US" sz="1400"/>
                              <m:t>H</m:t>
                            </m:r>
                          </m:e>
                          <m:sub>
                            <m:r>
                              <m:rPr>
                                <m:nor/>
                              </m:rPr>
                              <a:rPr lang="en-US" sz="1400"/>
                              <m:t>cas</m:t>
                            </m:r>
                          </m:sub>
                        </m:sSub>
                      </m:sub>
                      <m:sup>
                        <m:sSub>
                          <m:sSubPr>
                            <m:ctrlPr>
                              <a:rPr lang="ru-RU" sz="1400"/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en-US" sz="1400"/>
                              <m:t>H</m:t>
                            </m:r>
                          </m:e>
                          <m:sub>
                            <m:r>
                              <m:rPr>
                                <m:nor/>
                              </m:rPr>
                              <a:rPr lang="en-US" sz="1400"/>
                              <m:t>tub</m:t>
                            </m:r>
                          </m:sub>
                        </m:sSub>
                      </m:sup>
                      <m:e>
                        <m:f>
                          <m:fPr>
                            <m:ctrlPr>
                              <a:rPr lang="ru-RU" sz="1400"/>
                            </m:ctrlPr>
                          </m:fPr>
                          <m:num>
                            <m:r>
                              <m:rPr>
                                <m:nor/>
                              </m:rPr>
                              <a:rPr lang="en-US" sz="1400"/>
                              <m:t>dP</m:t>
                            </m:r>
                          </m:num>
                          <m:den>
                            <m:r>
                              <m:rPr>
                                <m:nor/>
                              </m:rPr>
                              <a:rPr lang="en-US" sz="1400"/>
                              <m:t>dH</m:t>
                            </m:r>
                          </m:den>
                        </m:f>
                        <m:r>
                          <m:rPr>
                            <m:nor/>
                          </m:rPr>
                          <a:rPr lang="en-US" sz="1400"/>
                          <m:t>f</m:t>
                        </m:r>
                        <m:d>
                          <m:dPr>
                            <m:ctrlPr>
                              <a:rPr lang="ru-RU" sz="1400"/>
                            </m:ctrlPr>
                          </m:dPr>
                          <m:e>
                            <m:sSub>
                              <m:sSubPr>
                                <m:ctrlPr>
                                  <a:rPr lang="ru-RU" sz="1400"/>
                                </m:ctrlPr>
                              </m:sSubPr>
                              <m:e>
                                <m:r>
                                  <m:rPr>
                                    <m:nor/>
                                  </m:rPr>
                                  <a:rPr lang="en-US" sz="1400"/>
                                  <m:t>P</m:t>
                                </m:r>
                              </m:e>
                              <m:sub>
                                <m:r>
                                  <m:rPr>
                                    <m:nor/>
                                  </m:rPr>
                                  <a:rPr lang="en-US" sz="1400"/>
                                  <m:t>wfi</m:t>
                                </m:r>
                              </m:sub>
                            </m:sSub>
                            <m:r>
                              <m:rPr>
                                <m:nor/>
                              </m:rPr>
                              <a:rPr lang="en-US" sz="1400"/>
                              <m:t>, </m:t>
                            </m:r>
                            <m:sSub>
                              <m:sSubPr>
                                <m:ctrlPr>
                                  <a:rPr lang="ru-RU" sz="1400"/>
                                </m:ctrlPr>
                              </m:sSubPr>
                              <m:e>
                                <m:r>
                                  <m:rPr>
                                    <m:nor/>
                                  </m:rPr>
                                  <a:rPr lang="en-US" sz="1400"/>
                                  <m:t>q</m:t>
                                </m:r>
                              </m:e>
                              <m:sub>
                                <m:r>
                                  <m:rPr>
                                    <m:nor/>
                                  </m:rPr>
                                  <a:rPr lang="en-US" sz="1400"/>
                                  <m:t>liq</m:t>
                                </m:r>
                              </m:sub>
                            </m:sSub>
                            <m:r>
                              <m:rPr>
                                <m:nor/>
                              </m:rPr>
                              <a:rPr lang="en-US" sz="1400"/>
                              <m:t>, </m:t>
                            </m:r>
                            <m:r>
                              <m:rPr>
                                <m:nor/>
                              </m:rPr>
                              <a:rPr lang="en-US" sz="1400"/>
                              <m:t>wc</m:t>
                            </m:r>
                            <m:r>
                              <m:rPr>
                                <m:nor/>
                              </m:rPr>
                              <a:rPr lang="en-US" sz="1400"/>
                              <m:t>, </m:t>
                            </m:r>
                            <m:sSub>
                              <m:sSubPr>
                                <m:ctrlPr>
                                  <a:rPr lang="ru-RU" sz="1400"/>
                                </m:ctrlPr>
                              </m:sSubPr>
                              <m:e>
                                <m:r>
                                  <m:rPr>
                                    <m:nor/>
                                  </m:rPr>
                                  <a:rPr lang="en-US" sz="1400"/>
                                  <m:t>T</m:t>
                                </m:r>
                              </m:e>
                              <m:sub>
                                <m:r>
                                  <m:rPr>
                                    <m:nor/>
                                  </m:rPr>
                                  <a:rPr lang="en-US" sz="1400"/>
                                  <m:t>wf</m:t>
                                </m:r>
                              </m:sub>
                            </m:sSub>
                            <m:r>
                              <m:rPr>
                                <m:nor/>
                              </m:rPr>
                              <a:rPr lang="en-US" sz="1400"/>
                              <m:t>,</m:t>
                            </m:r>
                            <m:sSub>
                              <m:sSubPr>
                                <m:ctrlPr>
                                  <a:rPr lang="ru-RU" sz="1400"/>
                                </m:ctrlPr>
                              </m:sSubPr>
                              <m:e>
                                <m:r>
                                  <m:rPr>
                                    <m:nor/>
                                  </m:rPr>
                                  <a:rPr lang="en-US" sz="1400"/>
                                  <m:t>q</m:t>
                                </m:r>
                              </m:e>
                              <m:sub>
                                <m:r>
                                  <m:rPr>
                                    <m:nor/>
                                  </m:rPr>
                                  <a:rPr lang="en-US" sz="1400"/>
                                  <m:t>gas</m:t>
                                </m:r>
                                <m:r>
                                  <m:rPr>
                                    <m:nor/>
                                  </m:rPr>
                                  <a:rPr lang="en-US" sz="1400"/>
                                  <m:t>_</m:t>
                                </m:r>
                                <m:r>
                                  <m:rPr>
                                    <m:nor/>
                                  </m:rPr>
                                  <a:rPr lang="en-US" sz="1400"/>
                                  <m:t>free</m:t>
                                </m:r>
                              </m:sub>
                            </m:sSub>
                            <m:r>
                              <m:rPr>
                                <m:nor/>
                              </m:rPr>
                              <a:rPr lang="en-US" sz="1400"/>
                              <m:t>,</m:t>
                            </m:r>
                            <m:sSub>
                              <m:sSubPr>
                                <m:ctrlPr>
                                  <a:rPr lang="ru-RU" sz="1400"/>
                                </m:ctrlPr>
                              </m:sSubPr>
                              <m:e>
                                <m:r>
                                  <m:rPr>
                                    <m:nor/>
                                  </m:rPr>
                                  <a:rPr lang="en-US" sz="1400"/>
                                  <m:t>d</m:t>
                                </m:r>
                              </m:e>
                              <m:sub>
                                <m:r>
                                  <m:rPr>
                                    <m:nor/>
                                  </m:rPr>
                                  <a:rPr lang="en-US" sz="1400"/>
                                  <m:t>cas</m:t>
                                </m:r>
                              </m:sub>
                            </m:sSub>
                            <m:r>
                              <m:rPr>
                                <m:nor/>
                              </m:rPr>
                              <a:rPr lang="en-US" sz="1400"/>
                              <m:t>, …</m:t>
                            </m:r>
                          </m:e>
                        </m:d>
                        <m:r>
                          <m:rPr>
                            <m:nor/>
                          </m:rPr>
                          <a:rPr lang="en-US" sz="1400"/>
                          <m:t>.</m:t>
                        </m:r>
                      </m:e>
                    </m:nary>
                  </m:oMath>
                </a14:m>
                <a:r>
                  <a:rPr lang="ru-RU" sz="1400" dirty="0">
                    <a:effectLst/>
                  </a:rPr>
                  <a:t> </a:t>
                </a:r>
              </a:p>
              <a:p>
                <a:pPr algn="just"/>
                <a:endParaRPr lang="ru-RU" sz="1400" dirty="0"/>
              </a:p>
              <a:p>
                <a:pPr algn="just"/>
                <a:r>
                  <a:rPr lang="ru-RU" sz="1400" dirty="0"/>
                  <a:t>3. Расчет распределения давления по НКТ от глубины спуска НКТ до глубины спуска клапана (</a:t>
                </a:r>
                <a:r>
                  <a:rPr lang="en-US" sz="1400" dirty="0" err="1"/>
                  <a:t>Hvalve</a:t>
                </a:r>
                <a:r>
                  <a:rPr lang="ru-RU" sz="1400" dirty="0"/>
                  <a:t>). Определение давления на выходе клапана. 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ru-RU" sz="1400"/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1400"/>
                          <m:t>P</m:t>
                        </m:r>
                      </m:e>
                      <m:sub>
                        <m:r>
                          <m:rPr>
                            <m:nor/>
                          </m:rPr>
                          <a:rPr lang="en-US" sz="1400"/>
                          <m:t>out</m:t>
                        </m:r>
                        <m:r>
                          <m:rPr>
                            <m:nor/>
                          </m:rPr>
                          <a:rPr lang="en-US" sz="1400"/>
                          <m:t>(</m:t>
                        </m:r>
                        <m:r>
                          <m:rPr>
                            <m:nor/>
                          </m:rPr>
                          <a:rPr lang="en-US" sz="1400"/>
                          <m:t>valve</m:t>
                        </m:r>
                        <m:r>
                          <m:rPr>
                            <m:nor/>
                          </m:rPr>
                          <a:rPr lang="en-US" sz="1400"/>
                          <m:t>)</m:t>
                        </m:r>
                        <m:r>
                          <m:rPr>
                            <m:nor/>
                          </m:rPr>
                          <a:rPr lang="en-US" sz="1400"/>
                          <m:t>i</m:t>
                        </m:r>
                      </m:sub>
                    </m:sSub>
                    <m:r>
                      <m:rPr>
                        <m:nor/>
                      </m:rPr>
                      <a:rPr lang="en-US" sz="1400"/>
                      <m:t>=</m:t>
                    </m:r>
                    <m:nary>
                      <m:naryPr>
                        <m:limLoc m:val="undOvr"/>
                        <m:ctrlPr>
                          <a:rPr lang="ru-RU" sz="1400"/>
                        </m:ctrlPr>
                      </m:naryPr>
                      <m:sub>
                        <m:sSub>
                          <m:sSubPr>
                            <m:ctrlPr>
                              <a:rPr lang="ru-RU" sz="1400"/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en-US" sz="1400"/>
                              <m:t>H</m:t>
                            </m:r>
                          </m:e>
                          <m:sub>
                            <m:r>
                              <m:rPr>
                                <m:nor/>
                              </m:rPr>
                              <a:rPr lang="en-US" sz="1400"/>
                              <m:t>tub</m:t>
                            </m:r>
                          </m:sub>
                        </m:sSub>
                      </m:sub>
                      <m:sup>
                        <m:sSub>
                          <m:sSubPr>
                            <m:ctrlPr>
                              <a:rPr lang="ru-RU" sz="1400"/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en-US" sz="1400"/>
                              <m:t>H</m:t>
                            </m:r>
                          </m:e>
                          <m:sub>
                            <m:r>
                              <m:rPr>
                                <m:nor/>
                              </m:rPr>
                              <a:rPr lang="en-US" sz="1400"/>
                              <m:t>valve</m:t>
                            </m:r>
                          </m:sub>
                        </m:sSub>
                      </m:sup>
                      <m:e>
                        <m:f>
                          <m:fPr>
                            <m:ctrlPr>
                              <a:rPr lang="ru-RU" sz="1400"/>
                            </m:ctrlPr>
                          </m:fPr>
                          <m:num>
                            <m:r>
                              <m:rPr>
                                <m:nor/>
                              </m:rPr>
                              <a:rPr lang="en-US" sz="1400"/>
                              <m:t>dP</m:t>
                            </m:r>
                          </m:num>
                          <m:den>
                            <m:r>
                              <m:rPr>
                                <m:nor/>
                              </m:rPr>
                              <a:rPr lang="en-US" sz="1400"/>
                              <m:t>dH</m:t>
                            </m:r>
                          </m:den>
                        </m:f>
                        <m:r>
                          <m:rPr>
                            <m:nor/>
                          </m:rPr>
                          <a:rPr lang="en-US" sz="1400"/>
                          <m:t>f</m:t>
                        </m:r>
                        <m:d>
                          <m:dPr>
                            <m:ctrlPr>
                              <a:rPr lang="ru-RU" sz="1400"/>
                            </m:ctrlPr>
                          </m:dPr>
                          <m:e>
                            <m:sSub>
                              <m:sSubPr>
                                <m:ctrlPr>
                                  <a:rPr lang="ru-RU" sz="1400"/>
                                </m:ctrlPr>
                              </m:sSubPr>
                              <m:e>
                                <m:r>
                                  <m:rPr>
                                    <m:nor/>
                                  </m:rPr>
                                  <a:rPr lang="en-US" sz="1400"/>
                                  <m:t>P</m:t>
                                </m:r>
                              </m:e>
                              <m:sub>
                                <m:r>
                                  <m:rPr>
                                    <m:nor/>
                                  </m:rPr>
                                  <a:rPr lang="en-US" sz="1400"/>
                                  <m:t>tubi</m:t>
                                </m:r>
                              </m:sub>
                            </m:sSub>
                            <m:r>
                              <m:rPr>
                                <m:nor/>
                              </m:rPr>
                              <a:rPr lang="en-US" sz="1400"/>
                              <m:t>, </m:t>
                            </m:r>
                            <m:sSub>
                              <m:sSubPr>
                                <m:ctrlPr>
                                  <a:rPr lang="ru-RU" sz="1400"/>
                                </m:ctrlPr>
                              </m:sSubPr>
                              <m:e>
                                <m:r>
                                  <m:rPr>
                                    <m:nor/>
                                  </m:rPr>
                                  <a:rPr lang="en-US" sz="1400"/>
                                  <m:t>q</m:t>
                                </m:r>
                              </m:e>
                              <m:sub>
                                <m:r>
                                  <m:rPr>
                                    <m:nor/>
                                  </m:rPr>
                                  <a:rPr lang="en-US" sz="1400"/>
                                  <m:t>liq</m:t>
                                </m:r>
                              </m:sub>
                            </m:sSub>
                            <m:r>
                              <m:rPr>
                                <m:nor/>
                              </m:rPr>
                              <a:rPr lang="en-US" sz="1400"/>
                              <m:t>, </m:t>
                            </m:r>
                            <m:r>
                              <m:rPr>
                                <m:nor/>
                              </m:rPr>
                              <a:rPr lang="en-US" sz="1400"/>
                              <m:t>wc</m:t>
                            </m:r>
                            <m:r>
                              <m:rPr>
                                <m:nor/>
                              </m:rPr>
                              <a:rPr lang="en-US" sz="1400"/>
                              <m:t>, </m:t>
                            </m:r>
                            <m:sSub>
                              <m:sSubPr>
                                <m:ctrlPr>
                                  <a:rPr lang="ru-RU" sz="1400"/>
                                </m:ctrlPr>
                              </m:sSubPr>
                              <m:e>
                                <m:r>
                                  <m:rPr>
                                    <m:nor/>
                                  </m:rPr>
                                  <a:rPr lang="en-US" sz="1400"/>
                                  <m:t>T</m:t>
                                </m:r>
                              </m:e>
                              <m:sub>
                                <m:r>
                                  <m:rPr>
                                    <m:nor/>
                                  </m:rPr>
                                  <a:rPr lang="en-US" sz="1400"/>
                                  <m:t>tub</m:t>
                                </m:r>
                              </m:sub>
                            </m:sSub>
                            <m:r>
                              <m:rPr>
                                <m:nor/>
                              </m:rPr>
                              <a:rPr lang="en-US" sz="1400"/>
                              <m:t>,</m:t>
                            </m:r>
                            <m:sSub>
                              <m:sSubPr>
                                <m:ctrlPr>
                                  <a:rPr lang="ru-RU" sz="1400"/>
                                </m:ctrlPr>
                              </m:sSubPr>
                              <m:e>
                                <m:r>
                                  <m:rPr>
                                    <m:nor/>
                                  </m:rPr>
                                  <a:rPr lang="en-US" sz="1400"/>
                                  <m:t>q</m:t>
                                </m:r>
                              </m:e>
                              <m:sub>
                                <m:r>
                                  <m:rPr>
                                    <m:nor/>
                                  </m:rPr>
                                  <a:rPr lang="en-US" sz="1400"/>
                                  <m:t>gas</m:t>
                                </m:r>
                                <m:r>
                                  <m:rPr>
                                    <m:nor/>
                                  </m:rPr>
                                  <a:rPr lang="en-US" sz="1400"/>
                                  <m:t>_</m:t>
                                </m:r>
                                <m:r>
                                  <m:rPr>
                                    <m:nor/>
                                  </m:rPr>
                                  <a:rPr lang="en-US" sz="1400"/>
                                  <m:t>free</m:t>
                                </m:r>
                              </m:sub>
                            </m:sSub>
                            <m:r>
                              <m:rPr>
                                <m:nor/>
                              </m:rPr>
                              <a:rPr lang="en-US" sz="1400"/>
                              <m:t>,</m:t>
                            </m:r>
                            <m:sSub>
                              <m:sSubPr>
                                <m:ctrlPr>
                                  <a:rPr lang="ru-RU" sz="1400"/>
                                </m:ctrlPr>
                              </m:sSubPr>
                              <m:e>
                                <m:r>
                                  <m:rPr>
                                    <m:nor/>
                                  </m:rPr>
                                  <a:rPr lang="en-US" sz="1400"/>
                                  <m:t>d</m:t>
                                </m:r>
                              </m:e>
                              <m:sub>
                                <m:r>
                                  <m:rPr>
                                    <m:nor/>
                                  </m:rPr>
                                  <a:rPr lang="en-US" sz="1400"/>
                                  <m:t>tub</m:t>
                                </m:r>
                              </m:sub>
                            </m:sSub>
                            <m:r>
                              <m:rPr>
                                <m:nor/>
                              </m:rPr>
                              <a:rPr lang="en-US" sz="1400"/>
                              <m:t>,…</m:t>
                            </m:r>
                          </m:e>
                        </m:d>
                        <m:r>
                          <m:rPr>
                            <m:nor/>
                          </m:rPr>
                          <a:rPr lang="en-US" sz="1400"/>
                          <m:t>.</m:t>
                        </m:r>
                      </m:e>
                    </m:nary>
                  </m:oMath>
                </a14:m>
                <a:r>
                  <a:rPr lang="ru-RU" sz="1400" dirty="0">
                    <a:effectLst/>
                  </a:rPr>
                  <a:t> </a:t>
                </a:r>
              </a:p>
              <a:p>
                <a:pPr algn="just"/>
                <a:r>
                  <a:rPr lang="ru-RU" sz="1400" dirty="0"/>
                  <a:t>4. Расчет распределения давления по НКТ от точки ввода газа до устья с учетом газа, прошедшего через клапан. Определение буферного давления.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ru-RU" sz="1400"/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1400"/>
                          <m:t>P</m:t>
                        </m:r>
                      </m:e>
                      <m:sub>
                        <m:r>
                          <m:rPr>
                            <m:nor/>
                          </m:rPr>
                          <a:rPr lang="en-US" sz="1400"/>
                          <m:t>whi</m:t>
                        </m:r>
                      </m:sub>
                    </m:sSub>
                    <m:r>
                      <m:rPr>
                        <m:nor/>
                      </m:rPr>
                      <a:rPr lang="en-US" sz="1400"/>
                      <m:t>=</m:t>
                    </m:r>
                    <m:nary>
                      <m:naryPr>
                        <m:limLoc m:val="undOvr"/>
                        <m:ctrlPr>
                          <a:rPr lang="ru-RU" sz="1400"/>
                        </m:ctrlPr>
                      </m:naryPr>
                      <m:sub>
                        <m:sSub>
                          <m:sSubPr>
                            <m:ctrlPr>
                              <a:rPr lang="ru-RU" sz="1400"/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en-US" sz="1400"/>
                              <m:t>H</m:t>
                            </m:r>
                          </m:e>
                          <m:sub>
                            <m:r>
                              <m:rPr>
                                <m:nor/>
                              </m:rPr>
                              <a:rPr lang="en-US" sz="1400"/>
                              <m:t>valve</m:t>
                            </m:r>
                          </m:sub>
                        </m:sSub>
                      </m:sub>
                      <m:sup>
                        <m:r>
                          <m:rPr>
                            <m:nor/>
                          </m:rPr>
                          <a:rPr lang="en-US" sz="1400"/>
                          <m:t>0</m:t>
                        </m:r>
                      </m:sup>
                      <m:e>
                        <m:f>
                          <m:fPr>
                            <m:ctrlPr>
                              <a:rPr lang="ru-RU" sz="1400"/>
                            </m:ctrlPr>
                          </m:fPr>
                          <m:num>
                            <m:r>
                              <m:rPr>
                                <m:nor/>
                              </m:rPr>
                              <a:rPr lang="en-US" sz="1400"/>
                              <m:t>dP</m:t>
                            </m:r>
                          </m:num>
                          <m:den>
                            <m:r>
                              <m:rPr>
                                <m:nor/>
                              </m:rPr>
                              <a:rPr lang="en-US" sz="1400"/>
                              <m:t>dH</m:t>
                            </m:r>
                          </m:den>
                        </m:f>
                        <m:r>
                          <m:rPr>
                            <m:nor/>
                          </m:rPr>
                          <a:rPr lang="en-US" sz="1400"/>
                          <m:t>f</m:t>
                        </m:r>
                        <m:d>
                          <m:dPr>
                            <m:ctrlPr>
                              <a:rPr lang="ru-RU" sz="1400"/>
                            </m:ctrlPr>
                          </m:dPr>
                          <m:e>
                            <m:sSub>
                              <m:sSubPr>
                                <m:ctrlPr>
                                  <a:rPr lang="ru-RU" sz="1400"/>
                                </m:ctrlPr>
                              </m:sSubPr>
                              <m:e>
                                <m:r>
                                  <m:rPr>
                                    <m:nor/>
                                  </m:rPr>
                                  <a:rPr lang="en-US" sz="1400"/>
                                  <m:t>P</m:t>
                                </m:r>
                              </m:e>
                              <m:sub>
                                <m:r>
                                  <m:rPr>
                                    <m:nor/>
                                  </m:rPr>
                                  <a:rPr lang="en-US" sz="1400"/>
                                  <m:t>out</m:t>
                                </m:r>
                                <m:r>
                                  <m:rPr>
                                    <m:nor/>
                                  </m:rPr>
                                  <a:rPr lang="en-US" sz="1400"/>
                                  <m:t>(</m:t>
                                </m:r>
                                <m:r>
                                  <m:rPr>
                                    <m:nor/>
                                  </m:rPr>
                                  <a:rPr lang="en-US" sz="1400"/>
                                  <m:t>valve</m:t>
                                </m:r>
                                <m:r>
                                  <m:rPr>
                                    <m:nor/>
                                  </m:rPr>
                                  <a:rPr lang="en-US" sz="1400"/>
                                  <m:t>)</m:t>
                                </m:r>
                                <m:r>
                                  <m:rPr>
                                    <m:nor/>
                                  </m:rPr>
                                  <a:rPr lang="en-US" sz="1400"/>
                                  <m:t>i</m:t>
                                </m:r>
                              </m:sub>
                            </m:sSub>
                            <m:r>
                              <m:rPr>
                                <m:nor/>
                              </m:rPr>
                              <a:rPr lang="en-US" sz="1400"/>
                              <m:t>, </m:t>
                            </m:r>
                            <m:sSub>
                              <m:sSubPr>
                                <m:ctrlPr>
                                  <a:rPr lang="ru-RU" sz="1400"/>
                                </m:ctrlPr>
                              </m:sSubPr>
                              <m:e>
                                <m:r>
                                  <m:rPr>
                                    <m:nor/>
                                  </m:rPr>
                                  <a:rPr lang="en-US" sz="1400"/>
                                  <m:t>q</m:t>
                                </m:r>
                              </m:e>
                              <m:sub>
                                <m:r>
                                  <m:rPr>
                                    <m:nor/>
                                  </m:rPr>
                                  <a:rPr lang="en-US" sz="1400"/>
                                  <m:t>liq</m:t>
                                </m:r>
                              </m:sub>
                            </m:sSub>
                            <m:r>
                              <m:rPr>
                                <m:nor/>
                              </m:rPr>
                              <a:rPr lang="en-US" sz="1400"/>
                              <m:t>, </m:t>
                            </m:r>
                            <m:r>
                              <m:rPr>
                                <m:nor/>
                              </m:rPr>
                              <a:rPr lang="en-US" sz="1400"/>
                              <m:t>wc</m:t>
                            </m:r>
                            <m:r>
                              <m:rPr>
                                <m:nor/>
                              </m:rPr>
                              <a:rPr lang="en-US" sz="1400"/>
                              <m:t>, </m:t>
                            </m:r>
                            <m:sSub>
                              <m:sSubPr>
                                <m:ctrlPr>
                                  <a:rPr lang="ru-RU" sz="1400"/>
                                </m:ctrlPr>
                              </m:sSubPr>
                              <m:e>
                                <m:r>
                                  <m:rPr>
                                    <m:nor/>
                                  </m:rPr>
                                  <a:rPr lang="en-US" sz="1400"/>
                                  <m:t>T</m:t>
                                </m:r>
                              </m:e>
                              <m:sub>
                                <m:r>
                                  <m:rPr>
                                    <m:nor/>
                                  </m:rPr>
                                  <a:rPr lang="en-US" sz="1400"/>
                                  <m:t>valve</m:t>
                                </m:r>
                              </m:sub>
                            </m:sSub>
                            <m:r>
                              <m:rPr>
                                <m:nor/>
                              </m:rPr>
                              <a:rPr lang="en-US" sz="1400"/>
                              <m:t>,</m:t>
                            </m:r>
                            <m:sSub>
                              <m:sSubPr>
                                <m:ctrlPr>
                                  <a:rPr lang="ru-RU" sz="1400"/>
                                </m:ctrlPr>
                              </m:sSubPr>
                              <m:e>
                                <m:r>
                                  <m:rPr>
                                    <m:nor/>
                                  </m:rPr>
                                  <a:rPr lang="en-US" sz="1400"/>
                                  <m:t>q</m:t>
                                </m:r>
                              </m:e>
                              <m:sub>
                                <m:r>
                                  <m:rPr>
                                    <m:nor/>
                                  </m:rPr>
                                  <a:rPr lang="en-US" sz="1400"/>
                                  <m:t>gas</m:t>
                                </m:r>
                                <m:r>
                                  <m:rPr>
                                    <m:nor/>
                                  </m:rPr>
                                  <a:rPr lang="en-US" sz="1400"/>
                                  <m:t>_</m:t>
                                </m:r>
                                <m:r>
                                  <m:rPr>
                                    <m:nor/>
                                  </m:rPr>
                                  <a:rPr lang="en-US" sz="1400"/>
                                  <m:t>free</m:t>
                                </m:r>
                              </m:sub>
                            </m:sSub>
                            <m:r>
                              <m:rPr>
                                <m:nor/>
                              </m:rPr>
                              <a:rPr lang="en-US" sz="1400"/>
                              <m:t>,</m:t>
                            </m:r>
                            <m:sSub>
                              <m:sSubPr>
                                <m:ctrlPr>
                                  <a:rPr lang="ru-RU" sz="1400"/>
                                </m:ctrlPr>
                              </m:sSubPr>
                              <m:e>
                                <m:r>
                                  <m:rPr>
                                    <m:nor/>
                                  </m:rPr>
                                  <a:rPr lang="en-US" sz="1400"/>
                                  <m:t>d</m:t>
                                </m:r>
                              </m:e>
                              <m:sub>
                                <m:r>
                                  <m:rPr>
                                    <m:nor/>
                                  </m:rPr>
                                  <a:rPr lang="en-US" sz="1400"/>
                                  <m:t>tub</m:t>
                                </m:r>
                              </m:sub>
                            </m:sSub>
                            <m:r>
                              <m:rPr>
                                <m:nor/>
                              </m:rPr>
                              <a:rPr lang="en-US" sz="1400"/>
                              <m:t>,…</m:t>
                            </m:r>
                          </m:e>
                        </m:d>
                        <m:r>
                          <m:rPr>
                            <m:nor/>
                          </m:rPr>
                          <a:rPr lang="en-US" sz="1400"/>
                          <m:t>.</m:t>
                        </m:r>
                      </m:e>
                    </m:nary>
                  </m:oMath>
                </a14:m>
                <a:r>
                  <a:rPr lang="ru-RU" sz="1400" dirty="0"/>
                  <a:t> </a:t>
                </a:r>
              </a:p>
              <a:p>
                <a:pPr marL="342900" indent="-342900">
                  <a:buFont typeface="+mj-lt"/>
                  <a:buAutoNum type="arabicPeriod"/>
                </a:pPr>
                <a:endParaRPr lang="ru-RU" sz="1400" dirty="0"/>
              </a:p>
            </p:txBody>
          </p:sp>
        </mc:Choice>
        <mc:Fallback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49ECD215-E847-5548-AABC-C328F40F2F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1429" y="2425736"/>
                <a:ext cx="6650571" cy="4159728"/>
              </a:xfrm>
              <a:prstGeom prst="rect">
                <a:avLst/>
              </a:prstGeom>
              <a:blipFill>
                <a:blip r:embed="rId3"/>
                <a:stretch>
                  <a:fillRect l="-762" t="-915" r="-190" b="-396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3FBF613D-9644-284F-83DA-9DA688D1A8DC}"/>
              </a:ext>
            </a:extLst>
          </p:cNvPr>
          <p:cNvGrpSpPr/>
          <p:nvPr/>
        </p:nvGrpSpPr>
        <p:grpSpPr>
          <a:xfrm>
            <a:off x="1324303" y="2459421"/>
            <a:ext cx="3166507" cy="4398579"/>
            <a:chOff x="444273" y="1773517"/>
            <a:chExt cx="3490288" cy="4582833"/>
          </a:xfrm>
        </p:grpSpPr>
        <p:grpSp>
          <p:nvGrpSpPr>
            <p:cNvPr id="9" name="Group 4">
              <a:extLst>
                <a:ext uri="{FF2B5EF4-FFF2-40B4-BE49-F238E27FC236}">
                  <a16:creationId xmlns:a16="http://schemas.microsoft.com/office/drawing/2014/main" id="{4E2495D3-6A79-E841-B468-A3B3314DA05F}"/>
                </a:ext>
              </a:extLst>
            </p:cNvPr>
            <p:cNvGrpSpPr/>
            <p:nvPr/>
          </p:nvGrpSpPr>
          <p:grpSpPr>
            <a:xfrm>
              <a:off x="542349" y="1773517"/>
              <a:ext cx="3392212" cy="4582833"/>
              <a:chOff x="187750" y="1012639"/>
              <a:chExt cx="3392212" cy="4582833"/>
            </a:xfrm>
          </p:grpSpPr>
          <p:cxnSp>
            <p:nvCxnSpPr>
              <p:cNvPr id="16" name="Straight Connector 6">
                <a:extLst>
                  <a:ext uri="{FF2B5EF4-FFF2-40B4-BE49-F238E27FC236}">
                    <a16:creationId xmlns:a16="http://schemas.microsoft.com/office/drawing/2014/main" id="{518D4989-581A-A244-879B-E2776F1D50D2}"/>
                  </a:ext>
                </a:extLst>
              </p:cNvPr>
              <p:cNvCxnSpPr/>
              <p:nvPr/>
            </p:nvCxnSpPr>
            <p:spPr>
              <a:xfrm>
                <a:off x="187750" y="2487875"/>
                <a:ext cx="66569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7">
                <a:extLst>
                  <a:ext uri="{FF2B5EF4-FFF2-40B4-BE49-F238E27FC236}">
                    <a16:creationId xmlns:a16="http://schemas.microsoft.com/office/drawing/2014/main" id="{A2F770BE-A5F6-A743-88E3-F75FC1496F0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71110" y="2487875"/>
                <a:ext cx="1769125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8">
                <a:extLst>
                  <a:ext uri="{FF2B5EF4-FFF2-40B4-BE49-F238E27FC236}">
                    <a16:creationId xmlns:a16="http://schemas.microsoft.com/office/drawing/2014/main" id="{6D98399A-CA7C-C143-8733-9CFA27D3639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53440" y="2225382"/>
                <a:ext cx="0" cy="2914253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9">
                <a:extLst>
                  <a:ext uri="{FF2B5EF4-FFF2-40B4-BE49-F238E27FC236}">
                    <a16:creationId xmlns:a16="http://schemas.microsoft.com/office/drawing/2014/main" id="{635C49AA-F3FD-1148-9E79-AF2400937EC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71110" y="2225382"/>
                <a:ext cx="0" cy="2914253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0">
                <a:extLst>
                  <a:ext uri="{FF2B5EF4-FFF2-40B4-BE49-F238E27FC236}">
                    <a16:creationId xmlns:a16="http://schemas.microsoft.com/office/drawing/2014/main" id="{774B5014-2BE3-B04F-98B5-65941EC988A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5020" y="5139635"/>
                <a:ext cx="176297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21" name="Group 11">
                <a:extLst>
                  <a:ext uri="{FF2B5EF4-FFF2-40B4-BE49-F238E27FC236}">
                    <a16:creationId xmlns:a16="http://schemas.microsoft.com/office/drawing/2014/main" id="{406750E3-130B-FB42-9693-45174BC841AD}"/>
                  </a:ext>
                </a:extLst>
              </p:cNvPr>
              <p:cNvGrpSpPr/>
              <p:nvPr/>
            </p:nvGrpSpPr>
            <p:grpSpPr>
              <a:xfrm>
                <a:off x="1589410" y="4960989"/>
                <a:ext cx="173140" cy="142240"/>
                <a:chOff x="1589410" y="4444154"/>
                <a:chExt cx="173140" cy="142240"/>
              </a:xfrm>
            </p:grpSpPr>
            <p:cxnSp>
              <p:nvCxnSpPr>
                <p:cNvPr id="81" name="Straight Connector 95">
                  <a:extLst>
                    <a:ext uri="{FF2B5EF4-FFF2-40B4-BE49-F238E27FC236}">
                      <a16:creationId xmlns:a16="http://schemas.microsoft.com/office/drawing/2014/main" id="{13D231A6-2912-2541-B687-1470C5CBCEB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589410" y="4586394"/>
                  <a:ext cx="173140" cy="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2" name="Straight Connector 96">
                  <a:extLst>
                    <a:ext uri="{FF2B5EF4-FFF2-40B4-BE49-F238E27FC236}">
                      <a16:creationId xmlns:a16="http://schemas.microsoft.com/office/drawing/2014/main" id="{26F46967-9C5A-8446-9E8B-91E3CD0CC57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589410" y="4444154"/>
                  <a:ext cx="173140" cy="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Straight Connector 97">
                  <a:extLst>
                    <a:ext uri="{FF2B5EF4-FFF2-40B4-BE49-F238E27FC236}">
                      <a16:creationId xmlns:a16="http://schemas.microsoft.com/office/drawing/2014/main" id="{FB3069CA-746E-744B-8D8B-B45688E2163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589410" y="4518661"/>
                  <a:ext cx="173140" cy="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2" name="Group 12">
                <a:extLst>
                  <a:ext uri="{FF2B5EF4-FFF2-40B4-BE49-F238E27FC236}">
                    <a16:creationId xmlns:a16="http://schemas.microsoft.com/office/drawing/2014/main" id="{289861E0-5D8D-234E-8BE2-60BFDC6882DD}"/>
                  </a:ext>
                </a:extLst>
              </p:cNvPr>
              <p:cNvGrpSpPr/>
              <p:nvPr/>
            </p:nvGrpSpPr>
            <p:grpSpPr>
              <a:xfrm>
                <a:off x="763913" y="4960992"/>
                <a:ext cx="173140" cy="142240"/>
                <a:chOff x="1589410" y="4444154"/>
                <a:chExt cx="173140" cy="142240"/>
              </a:xfrm>
            </p:grpSpPr>
            <p:cxnSp>
              <p:nvCxnSpPr>
                <p:cNvPr id="78" name="Straight Connector 92">
                  <a:extLst>
                    <a:ext uri="{FF2B5EF4-FFF2-40B4-BE49-F238E27FC236}">
                      <a16:creationId xmlns:a16="http://schemas.microsoft.com/office/drawing/2014/main" id="{724B8B26-F175-9744-98E1-54E1DD36FBC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589410" y="4586394"/>
                  <a:ext cx="173140" cy="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Straight Connector 93">
                  <a:extLst>
                    <a:ext uri="{FF2B5EF4-FFF2-40B4-BE49-F238E27FC236}">
                      <a16:creationId xmlns:a16="http://schemas.microsoft.com/office/drawing/2014/main" id="{5650DF60-6F3C-6442-9052-277711A0FCB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589410" y="4444154"/>
                  <a:ext cx="173140" cy="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0" name="Straight Connector 94">
                  <a:extLst>
                    <a:ext uri="{FF2B5EF4-FFF2-40B4-BE49-F238E27FC236}">
                      <a16:creationId xmlns:a16="http://schemas.microsoft.com/office/drawing/2014/main" id="{32820263-879F-B14B-A38F-BFB69F5B155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589410" y="4518661"/>
                  <a:ext cx="173140" cy="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3" name="Straight Connector 13">
                <a:extLst>
                  <a:ext uri="{FF2B5EF4-FFF2-40B4-BE49-F238E27FC236}">
                    <a16:creationId xmlns:a16="http://schemas.microsoft.com/office/drawing/2014/main" id="{59F8C5F8-4C1E-434F-B6B8-57FC3E53BBA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423460" y="1776032"/>
                <a:ext cx="0" cy="2636529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14">
                <a:extLst>
                  <a:ext uri="{FF2B5EF4-FFF2-40B4-BE49-F238E27FC236}">
                    <a16:creationId xmlns:a16="http://schemas.microsoft.com/office/drawing/2014/main" id="{C7FFBF59-6BBA-1A49-AF91-E3042D70A38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05960" y="1769681"/>
                <a:ext cx="0" cy="2646054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25" name="Group 16">
                <a:extLst>
                  <a:ext uri="{FF2B5EF4-FFF2-40B4-BE49-F238E27FC236}">
                    <a16:creationId xmlns:a16="http://schemas.microsoft.com/office/drawing/2014/main" id="{EAC31763-280D-1A4B-B42D-D624CAC81C41}"/>
                  </a:ext>
                </a:extLst>
              </p:cNvPr>
              <p:cNvGrpSpPr/>
              <p:nvPr/>
            </p:nvGrpSpPr>
            <p:grpSpPr>
              <a:xfrm>
                <a:off x="690337" y="2042505"/>
                <a:ext cx="160147" cy="182877"/>
                <a:chOff x="690337" y="1525670"/>
                <a:chExt cx="160147" cy="182877"/>
              </a:xfrm>
            </p:grpSpPr>
            <p:cxnSp>
              <p:nvCxnSpPr>
                <p:cNvPr id="72" name="Straight Connector 82">
                  <a:extLst>
                    <a:ext uri="{FF2B5EF4-FFF2-40B4-BE49-F238E27FC236}">
                      <a16:creationId xmlns:a16="http://schemas.microsoft.com/office/drawing/2014/main" id="{EB626E21-C57B-524F-A7EE-61F76CEA73F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90337" y="1708547"/>
                  <a:ext cx="160146" cy="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Straight Connector 83">
                  <a:extLst>
                    <a:ext uri="{FF2B5EF4-FFF2-40B4-BE49-F238E27FC236}">
                      <a16:creationId xmlns:a16="http://schemas.microsoft.com/office/drawing/2014/main" id="{CC518719-BA03-8F49-B84F-49E0DD3BA8A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90337" y="1525671"/>
                  <a:ext cx="160147" cy="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Straight Connector 84">
                  <a:extLst>
                    <a:ext uri="{FF2B5EF4-FFF2-40B4-BE49-F238E27FC236}">
                      <a16:creationId xmlns:a16="http://schemas.microsoft.com/office/drawing/2014/main" id="{88873A2E-FF78-2544-B5C3-9FC47EE73C8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90337" y="1529904"/>
                  <a:ext cx="0" cy="178643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5" name="Straight Connector 85">
                  <a:extLst>
                    <a:ext uri="{FF2B5EF4-FFF2-40B4-BE49-F238E27FC236}">
                      <a16:creationId xmlns:a16="http://schemas.microsoft.com/office/drawing/2014/main" id="{15C89706-4A9D-874E-A0CA-D3967B2F9A6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93295" y="1525671"/>
                  <a:ext cx="157187" cy="182876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Straight Connector 86">
                  <a:extLst>
                    <a:ext uri="{FF2B5EF4-FFF2-40B4-BE49-F238E27FC236}">
                      <a16:creationId xmlns:a16="http://schemas.microsoft.com/office/drawing/2014/main" id="{98FD897A-DBA0-5148-B923-D01EA3EC1EF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90337" y="1525670"/>
                  <a:ext cx="160145" cy="182877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Straight Connector 87">
                  <a:extLst>
                    <a:ext uri="{FF2B5EF4-FFF2-40B4-BE49-F238E27FC236}">
                      <a16:creationId xmlns:a16="http://schemas.microsoft.com/office/drawing/2014/main" id="{13E14D5E-E468-CF44-A2FB-90940DDBE3E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50482" y="1525670"/>
                  <a:ext cx="0" cy="178643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6" name="Straight Connector 17">
                <a:extLst>
                  <a:ext uri="{FF2B5EF4-FFF2-40B4-BE49-F238E27FC236}">
                    <a16:creationId xmlns:a16="http://schemas.microsoft.com/office/drawing/2014/main" id="{80D31EB5-B6C5-B445-A39A-40E27705A8E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47526" y="2045681"/>
                <a:ext cx="258434" cy="1058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18">
                <a:extLst>
                  <a:ext uri="{FF2B5EF4-FFF2-40B4-BE49-F238E27FC236}">
                    <a16:creationId xmlns:a16="http://schemas.microsoft.com/office/drawing/2014/main" id="{D8692220-A3B8-0740-9C7A-0AF00D81B5B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423460" y="2041447"/>
                <a:ext cx="804984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19">
                <a:extLst>
                  <a:ext uri="{FF2B5EF4-FFF2-40B4-BE49-F238E27FC236}">
                    <a16:creationId xmlns:a16="http://schemas.microsoft.com/office/drawing/2014/main" id="{3A8463B6-1840-B84F-81F6-953E7D0FDDA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671113" y="2225742"/>
                <a:ext cx="894526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0">
                <a:extLst>
                  <a:ext uri="{FF2B5EF4-FFF2-40B4-BE49-F238E27FC236}">
                    <a16:creationId xmlns:a16="http://schemas.microsoft.com/office/drawing/2014/main" id="{B9BF0AFE-5E82-E646-859C-EDBD7ED739E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07870" y="1492173"/>
                <a:ext cx="804984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1">
                <a:extLst>
                  <a:ext uri="{FF2B5EF4-FFF2-40B4-BE49-F238E27FC236}">
                    <a16:creationId xmlns:a16="http://schemas.microsoft.com/office/drawing/2014/main" id="{DEF9DBF6-8121-1D47-8C6F-8FF2212A520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05960" y="1488997"/>
                <a:ext cx="0" cy="29929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22">
                <a:extLst>
                  <a:ext uri="{FF2B5EF4-FFF2-40B4-BE49-F238E27FC236}">
                    <a16:creationId xmlns:a16="http://schemas.microsoft.com/office/drawing/2014/main" id="{71FB29A8-4DE5-4E44-9978-4F0A9071895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423460" y="1779208"/>
                <a:ext cx="489394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23">
                <a:extLst>
                  <a:ext uri="{FF2B5EF4-FFF2-40B4-BE49-F238E27FC236}">
                    <a16:creationId xmlns:a16="http://schemas.microsoft.com/office/drawing/2014/main" id="{1A033F85-713E-6F4D-8099-59D1E2F424D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228445" y="2041447"/>
                <a:ext cx="128723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24">
                <a:extLst>
                  <a:ext uri="{FF2B5EF4-FFF2-40B4-BE49-F238E27FC236}">
                    <a16:creationId xmlns:a16="http://schemas.microsoft.com/office/drawing/2014/main" id="{4E3BDC3E-8EE8-724B-B55F-8BCFE35E921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12854" y="1488997"/>
                <a:ext cx="0" cy="82417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25">
                <a:extLst>
                  <a:ext uri="{FF2B5EF4-FFF2-40B4-BE49-F238E27FC236}">
                    <a16:creationId xmlns:a16="http://schemas.microsoft.com/office/drawing/2014/main" id="{A6890E1C-E855-FC44-89AB-68AFF37CABE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16030" y="1699967"/>
                <a:ext cx="0" cy="82417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26">
                <a:extLst>
                  <a:ext uri="{FF2B5EF4-FFF2-40B4-BE49-F238E27FC236}">
                    <a16:creationId xmlns:a16="http://schemas.microsoft.com/office/drawing/2014/main" id="{48DEC889-00BF-D444-8817-ABEDE046C59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12854" y="1698379"/>
                <a:ext cx="64752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27">
                <a:extLst>
                  <a:ext uri="{FF2B5EF4-FFF2-40B4-BE49-F238E27FC236}">
                    <a16:creationId xmlns:a16="http://schemas.microsoft.com/office/drawing/2014/main" id="{CB2D9FCA-C595-1447-94AD-8769CA89E03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12854" y="1568246"/>
                <a:ext cx="64752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28">
                <a:extLst>
                  <a:ext uri="{FF2B5EF4-FFF2-40B4-BE49-F238E27FC236}">
                    <a16:creationId xmlns:a16="http://schemas.microsoft.com/office/drawing/2014/main" id="{E659E5FC-1F1F-1D4B-942D-377305F684A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77606" y="1488997"/>
                <a:ext cx="0" cy="82417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29">
                <a:extLst>
                  <a:ext uri="{FF2B5EF4-FFF2-40B4-BE49-F238E27FC236}">
                    <a16:creationId xmlns:a16="http://schemas.microsoft.com/office/drawing/2014/main" id="{0D3E706A-6CE4-724A-A06E-F7B3081085F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77606" y="1696790"/>
                <a:ext cx="0" cy="82417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0">
                <a:extLst>
                  <a:ext uri="{FF2B5EF4-FFF2-40B4-BE49-F238E27FC236}">
                    <a16:creationId xmlns:a16="http://schemas.microsoft.com/office/drawing/2014/main" id="{9C7AC03E-CF39-BD45-A948-6175DFE643B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77606" y="1776031"/>
                <a:ext cx="379562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1">
                <a:extLst>
                  <a:ext uri="{FF2B5EF4-FFF2-40B4-BE49-F238E27FC236}">
                    <a16:creationId xmlns:a16="http://schemas.microsoft.com/office/drawing/2014/main" id="{932CA526-EB4E-854F-BD37-6FDBA848035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77606" y="1491644"/>
                <a:ext cx="379562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32">
                <a:extLst>
                  <a:ext uri="{FF2B5EF4-FFF2-40B4-BE49-F238E27FC236}">
                    <a16:creationId xmlns:a16="http://schemas.microsoft.com/office/drawing/2014/main" id="{7451A7F1-5452-C545-B8DC-0C0328BA618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57168" y="2041447"/>
                <a:ext cx="548084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33">
                <a:extLst>
                  <a:ext uri="{FF2B5EF4-FFF2-40B4-BE49-F238E27FC236}">
                    <a16:creationId xmlns:a16="http://schemas.microsoft.com/office/drawing/2014/main" id="{CE18C1FC-AF62-E44E-BEAB-23D1089E2CB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57168" y="1491644"/>
                <a:ext cx="226443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34">
                <a:extLst>
                  <a:ext uri="{FF2B5EF4-FFF2-40B4-BE49-F238E27FC236}">
                    <a16:creationId xmlns:a16="http://schemas.microsoft.com/office/drawing/2014/main" id="{3925CF62-49B7-8C4C-8F7D-0BBDB75169E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83611" y="1491644"/>
                <a:ext cx="996351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35">
                <a:extLst>
                  <a:ext uri="{FF2B5EF4-FFF2-40B4-BE49-F238E27FC236}">
                    <a16:creationId xmlns:a16="http://schemas.microsoft.com/office/drawing/2014/main" id="{721D4D3B-0DAF-9140-B18D-859A9E03D1B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565639" y="2220409"/>
                <a:ext cx="339613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36">
                <a:extLst>
                  <a:ext uri="{FF2B5EF4-FFF2-40B4-BE49-F238E27FC236}">
                    <a16:creationId xmlns:a16="http://schemas.microsoft.com/office/drawing/2014/main" id="{04A7FA62-62E2-D84A-B42F-4A75F66D8BF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65639" y="1774445"/>
                <a:ext cx="1014323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38">
                <a:extLst>
                  <a:ext uri="{FF2B5EF4-FFF2-40B4-BE49-F238E27FC236}">
                    <a16:creationId xmlns:a16="http://schemas.microsoft.com/office/drawing/2014/main" id="{FAAB1800-FD28-A94D-9FF3-2AF24D16341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39196" y="1776031"/>
                <a:ext cx="226443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0">
                <a:extLst>
                  <a:ext uri="{FF2B5EF4-FFF2-40B4-BE49-F238E27FC236}">
                    <a16:creationId xmlns:a16="http://schemas.microsoft.com/office/drawing/2014/main" id="{D251E6BB-6601-A640-AC5B-593FA8719E84}"/>
                  </a:ext>
                </a:extLst>
              </p:cNvPr>
              <p:cNvCxnSpPr/>
              <p:nvPr/>
            </p:nvCxnSpPr>
            <p:spPr>
              <a:xfrm flipV="1">
                <a:off x="1945230" y="1353447"/>
                <a:ext cx="0" cy="216379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1">
                <a:extLst>
                  <a:ext uri="{FF2B5EF4-FFF2-40B4-BE49-F238E27FC236}">
                    <a16:creationId xmlns:a16="http://schemas.microsoft.com/office/drawing/2014/main" id="{7561E9F3-1786-9D4A-A7FE-EBD7484CB0B7}"/>
                  </a:ext>
                </a:extLst>
              </p:cNvPr>
              <p:cNvCxnSpPr>
                <a:cxnSpLocks/>
                <a:endCxn id="68" idx="4"/>
              </p:cNvCxnSpPr>
              <p:nvPr/>
            </p:nvCxnSpPr>
            <p:spPr>
              <a:xfrm flipV="1">
                <a:off x="1558203" y="1448779"/>
                <a:ext cx="0" cy="4022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2">
                <a:extLst>
                  <a:ext uri="{FF2B5EF4-FFF2-40B4-BE49-F238E27FC236}">
                    <a16:creationId xmlns:a16="http://schemas.microsoft.com/office/drawing/2014/main" id="{4FA46EEF-9BA4-BF44-83A3-57976EBBC72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073931" y="1407423"/>
                <a:ext cx="0" cy="87438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3">
                <a:extLst>
                  <a:ext uri="{FF2B5EF4-FFF2-40B4-BE49-F238E27FC236}">
                    <a16:creationId xmlns:a16="http://schemas.microsoft.com/office/drawing/2014/main" id="{17B23704-BAA7-804F-988D-A9801D5AD4E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82915" y="1953523"/>
                <a:ext cx="0" cy="87924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51" name="Group 44">
                <a:extLst>
                  <a:ext uri="{FF2B5EF4-FFF2-40B4-BE49-F238E27FC236}">
                    <a16:creationId xmlns:a16="http://schemas.microsoft.com/office/drawing/2014/main" id="{99B8829F-A212-824E-9F6C-829E3AE0AC72}"/>
                  </a:ext>
                </a:extLst>
              </p:cNvPr>
              <p:cNvGrpSpPr/>
              <p:nvPr/>
            </p:nvGrpSpPr>
            <p:grpSpPr>
              <a:xfrm>
                <a:off x="1507403" y="1353447"/>
                <a:ext cx="101600" cy="95332"/>
                <a:chOff x="1507403" y="836612"/>
                <a:chExt cx="101600" cy="95332"/>
              </a:xfrm>
            </p:grpSpPr>
            <p:sp>
              <p:nvSpPr>
                <p:cNvPr id="68" name="Flowchart: Connector 78">
                  <a:extLst>
                    <a:ext uri="{FF2B5EF4-FFF2-40B4-BE49-F238E27FC236}">
                      <a16:creationId xmlns:a16="http://schemas.microsoft.com/office/drawing/2014/main" id="{BB45BA7D-1FDD-4440-80AF-1996A11E2D50}"/>
                    </a:ext>
                  </a:extLst>
                </p:cNvPr>
                <p:cNvSpPr/>
                <p:nvPr/>
              </p:nvSpPr>
              <p:spPr>
                <a:xfrm>
                  <a:off x="1507403" y="836612"/>
                  <a:ext cx="101600" cy="95332"/>
                </a:xfrm>
                <a:prstGeom prst="flowChartConnector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grpSp>
              <p:nvGrpSpPr>
                <p:cNvPr id="69" name="Group 79">
                  <a:extLst>
                    <a:ext uri="{FF2B5EF4-FFF2-40B4-BE49-F238E27FC236}">
                      <a16:creationId xmlns:a16="http://schemas.microsoft.com/office/drawing/2014/main" id="{5FD60D16-9B3E-8846-970A-7B761F288E64}"/>
                    </a:ext>
                  </a:extLst>
                </p:cNvPr>
                <p:cNvGrpSpPr/>
                <p:nvPr/>
              </p:nvGrpSpPr>
              <p:grpSpPr>
                <a:xfrm>
                  <a:off x="1522282" y="842733"/>
                  <a:ext cx="75504" cy="75250"/>
                  <a:chOff x="1522282" y="842733"/>
                  <a:chExt cx="75504" cy="75250"/>
                </a:xfrm>
              </p:grpSpPr>
              <p:cxnSp>
                <p:nvCxnSpPr>
                  <p:cNvPr id="70" name="Straight Connector 80">
                    <a:extLst>
                      <a:ext uri="{FF2B5EF4-FFF2-40B4-BE49-F238E27FC236}">
                        <a16:creationId xmlns:a16="http://schemas.microsoft.com/office/drawing/2014/main" id="{260C5692-AAA7-3343-88F3-E89006F3FCEB}"/>
                      </a:ext>
                    </a:extLst>
                  </p:cNvPr>
                  <p:cNvCxnSpPr>
                    <a:stCxn id="68" idx="3"/>
                    <a:endCxn id="68" idx="7"/>
                  </p:cNvCxnSpPr>
                  <p:nvPr/>
                </p:nvCxnSpPr>
                <p:spPr>
                  <a:xfrm flipV="1">
                    <a:off x="1522282" y="850573"/>
                    <a:ext cx="71842" cy="6741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71" name="Isosceles Triangle 81">
                    <a:extLst>
                      <a:ext uri="{FF2B5EF4-FFF2-40B4-BE49-F238E27FC236}">
                        <a16:creationId xmlns:a16="http://schemas.microsoft.com/office/drawing/2014/main" id="{7156B604-AC76-694F-B81C-C259C01C5D32}"/>
                      </a:ext>
                    </a:extLst>
                  </p:cNvPr>
                  <p:cNvSpPr/>
                  <p:nvPr/>
                </p:nvSpPr>
                <p:spPr>
                  <a:xfrm rot="2667786" flipH="1">
                    <a:off x="1552067" y="842733"/>
                    <a:ext cx="45719" cy="45719"/>
                  </a:xfrm>
                  <a:prstGeom prst="triangl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</p:grpSp>
          </p:grpSp>
          <p:grpSp>
            <p:nvGrpSpPr>
              <p:cNvPr id="52" name="Group 45">
                <a:extLst>
                  <a:ext uri="{FF2B5EF4-FFF2-40B4-BE49-F238E27FC236}">
                    <a16:creationId xmlns:a16="http://schemas.microsoft.com/office/drawing/2014/main" id="{23035D2B-8DED-5349-A1F0-EE54CB256D61}"/>
                  </a:ext>
                </a:extLst>
              </p:cNvPr>
              <p:cNvGrpSpPr/>
              <p:nvPr/>
            </p:nvGrpSpPr>
            <p:grpSpPr>
              <a:xfrm>
                <a:off x="3022000" y="1302020"/>
                <a:ext cx="101600" cy="95332"/>
                <a:chOff x="1507403" y="836612"/>
                <a:chExt cx="101600" cy="95332"/>
              </a:xfrm>
            </p:grpSpPr>
            <p:sp>
              <p:nvSpPr>
                <p:cNvPr id="64" name="Flowchart: Connector 74">
                  <a:extLst>
                    <a:ext uri="{FF2B5EF4-FFF2-40B4-BE49-F238E27FC236}">
                      <a16:creationId xmlns:a16="http://schemas.microsoft.com/office/drawing/2014/main" id="{0F23E6EA-0C15-D64A-8CCC-A8977B840334}"/>
                    </a:ext>
                  </a:extLst>
                </p:cNvPr>
                <p:cNvSpPr/>
                <p:nvPr/>
              </p:nvSpPr>
              <p:spPr>
                <a:xfrm>
                  <a:off x="1507403" y="836612"/>
                  <a:ext cx="101600" cy="95332"/>
                </a:xfrm>
                <a:prstGeom prst="flowChartConnector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grpSp>
              <p:nvGrpSpPr>
                <p:cNvPr id="65" name="Group 75">
                  <a:extLst>
                    <a:ext uri="{FF2B5EF4-FFF2-40B4-BE49-F238E27FC236}">
                      <a16:creationId xmlns:a16="http://schemas.microsoft.com/office/drawing/2014/main" id="{D343B5FC-B31D-BD43-9B89-7A6C7F1C3903}"/>
                    </a:ext>
                  </a:extLst>
                </p:cNvPr>
                <p:cNvGrpSpPr/>
                <p:nvPr/>
              </p:nvGrpSpPr>
              <p:grpSpPr>
                <a:xfrm>
                  <a:off x="1522282" y="842733"/>
                  <a:ext cx="75504" cy="75250"/>
                  <a:chOff x="1522282" y="842733"/>
                  <a:chExt cx="75504" cy="75250"/>
                </a:xfrm>
              </p:grpSpPr>
              <p:cxnSp>
                <p:nvCxnSpPr>
                  <p:cNvPr id="66" name="Straight Connector 76">
                    <a:extLst>
                      <a:ext uri="{FF2B5EF4-FFF2-40B4-BE49-F238E27FC236}">
                        <a16:creationId xmlns:a16="http://schemas.microsoft.com/office/drawing/2014/main" id="{60A2BBB7-64FC-0A4A-9A7C-BBB473764CA4}"/>
                      </a:ext>
                    </a:extLst>
                  </p:cNvPr>
                  <p:cNvCxnSpPr>
                    <a:stCxn id="64" idx="3"/>
                    <a:endCxn id="64" idx="7"/>
                  </p:cNvCxnSpPr>
                  <p:nvPr/>
                </p:nvCxnSpPr>
                <p:spPr>
                  <a:xfrm flipV="1">
                    <a:off x="1522282" y="850573"/>
                    <a:ext cx="71842" cy="6741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7" name="Isosceles Triangle 77">
                    <a:extLst>
                      <a:ext uri="{FF2B5EF4-FFF2-40B4-BE49-F238E27FC236}">
                        <a16:creationId xmlns:a16="http://schemas.microsoft.com/office/drawing/2014/main" id="{81D34C81-DC18-4E4F-8B4C-83103AC7B243}"/>
                      </a:ext>
                    </a:extLst>
                  </p:cNvPr>
                  <p:cNvSpPr/>
                  <p:nvPr/>
                </p:nvSpPr>
                <p:spPr>
                  <a:xfrm rot="2667786" flipH="1">
                    <a:off x="1552067" y="842733"/>
                    <a:ext cx="45719" cy="45719"/>
                  </a:xfrm>
                  <a:prstGeom prst="triangl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</p:grpSp>
          </p:grpSp>
          <p:grpSp>
            <p:nvGrpSpPr>
              <p:cNvPr id="53" name="Group 46">
                <a:extLst>
                  <a:ext uri="{FF2B5EF4-FFF2-40B4-BE49-F238E27FC236}">
                    <a16:creationId xmlns:a16="http://schemas.microsoft.com/office/drawing/2014/main" id="{DFB69C8D-1AD1-A84F-8035-20610D57FD57}"/>
                  </a:ext>
                </a:extLst>
              </p:cNvPr>
              <p:cNvGrpSpPr/>
              <p:nvPr/>
            </p:nvGrpSpPr>
            <p:grpSpPr>
              <a:xfrm>
                <a:off x="833445" y="1849595"/>
                <a:ext cx="101600" cy="95332"/>
                <a:chOff x="1507403" y="836612"/>
                <a:chExt cx="101600" cy="95332"/>
              </a:xfrm>
            </p:grpSpPr>
            <p:sp>
              <p:nvSpPr>
                <p:cNvPr id="60" name="Flowchart: Connector 70">
                  <a:extLst>
                    <a:ext uri="{FF2B5EF4-FFF2-40B4-BE49-F238E27FC236}">
                      <a16:creationId xmlns:a16="http://schemas.microsoft.com/office/drawing/2014/main" id="{2ED1E383-51F2-FD49-AA36-1E6CE3C01260}"/>
                    </a:ext>
                  </a:extLst>
                </p:cNvPr>
                <p:cNvSpPr/>
                <p:nvPr/>
              </p:nvSpPr>
              <p:spPr>
                <a:xfrm>
                  <a:off x="1507403" y="836612"/>
                  <a:ext cx="101600" cy="95332"/>
                </a:xfrm>
                <a:prstGeom prst="flowChartConnector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grpSp>
              <p:nvGrpSpPr>
                <p:cNvPr id="61" name="Group 71">
                  <a:extLst>
                    <a:ext uri="{FF2B5EF4-FFF2-40B4-BE49-F238E27FC236}">
                      <a16:creationId xmlns:a16="http://schemas.microsoft.com/office/drawing/2014/main" id="{F06A7922-6B23-1C4F-A7DF-67C308F5FD79}"/>
                    </a:ext>
                  </a:extLst>
                </p:cNvPr>
                <p:cNvGrpSpPr/>
                <p:nvPr/>
              </p:nvGrpSpPr>
              <p:grpSpPr>
                <a:xfrm>
                  <a:off x="1522282" y="842733"/>
                  <a:ext cx="75504" cy="75250"/>
                  <a:chOff x="1522282" y="842733"/>
                  <a:chExt cx="75504" cy="75250"/>
                </a:xfrm>
              </p:grpSpPr>
              <p:cxnSp>
                <p:nvCxnSpPr>
                  <p:cNvPr id="62" name="Straight Connector 72">
                    <a:extLst>
                      <a:ext uri="{FF2B5EF4-FFF2-40B4-BE49-F238E27FC236}">
                        <a16:creationId xmlns:a16="http://schemas.microsoft.com/office/drawing/2014/main" id="{1B37E6F1-5A9F-5E45-ACA4-74EC3F71B43C}"/>
                      </a:ext>
                    </a:extLst>
                  </p:cNvPr>
                  <p:cNvCxnSpPr>
                    <a:stCxn id="60" idx="3"/>
                    <a:endCxn id="60" idx="7"/>
                  </p:cNvCxnSpPr>
                  <p:nvPr/>
                </p:nvCxnSpPr>
                <p:spPr>
                  <a:xfrm flipV="1">
                    <a:off x="1522282" y="850573"/>
                    <a:ext cx="71842" cy="6741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3" name="Isosceles Triangle 73">
                    <a:extLst>
                      <a:ext uri="{FF2B5EF4-FFF2-40B4-BE49-F238E27FC236}">
                        <a16:creationId xmlns:a16="http://schemas.microsoft.com/office/drawing/2014/main" id="{2BFAC08C-01DA-BF41-8432-4A9687627340}"/>
                      </a:ext>
                    </a:extLst>
                  </p:cNvPr>
                  <p:cNvSpPr/>
                  <p:nvPr/>
                </p:nvSpPr>
                <p:spPr>
                  <a:xfrm rot="2667786" flipH="1">
                    <a:off x="1552067" y="842733"/>
                    <a:ext cx="45719" cy="45719"/>
                  </a:xfrm>
                  <a:prstGeom prst="triangl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</p:grp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4" name="TextBox 53">
                    <a:extLst>
                      <a:ext uri="{FF2B5EF4-FFF2-40B4-BE49-F238E27FC236}">
                        <a16:creationId xmlns:a16="http://schemas.microsoft.com/office/drawing/2014/main" id="{568EBB03-062A-0B40-8AF7-568B02CEB4AC}"/>
                      </a:ext>
                    </a:extLst>
                  </p:cNvPr>
                  <p:cNvSpPr txBox="1"/>
                  <p:nvPr/>
                </p:nvSpPr>
                <p:spPr>
                  <a:xfrm>
                    <a:off x="1021294" y="1022294"/>
                    <a:ext cx="995724" cy="277127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ru-RU" sz="11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ru-RU" sz="1100" b="0" i="1" smtClean="0">
                                  <a:latin typeface="Cambria Math" panose="02040503050406030204" pitchFamily="18" charset="0"/>
                                </a:rPr>
                                <m:t>буф</m:t>
                              </m:r>
                            </m:sub>
                          </m:sSub>
                        </m:oMath>
                      </m:oMathPara>
                    </a14:m>
                    <a:endParaRPr lang="ru-RU" sz="1100" dirty="0"/>
                  </a:p>
                </p:txBody>
              </p:sp>
            </mc:Choice>
            <mc:Fallback xmlns="">
              <p:sp>
                <p:nvSpPr>
                  <p:cNvPr id="209" name="TextBox 208">
                    <a:extLst>
                      <a:ext uri="{FF2B5EF4-FFF2-40B4-BE49-F238E27FC236}">
                        <a16:creationId xmlns:a16="http://schemas.microsoft.com/office/drawing/2014/main" id="{893AC6B8-FAED-46F0-990E-84B61637AB4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21294" y="1022294"/>
                    <a:ext cx="995724" cy="277127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b="-4444"/>
                    </a:stretch>
                  </a:blipFill>
                </p:spPr>
                <p:txBody>
                  <a:bodyPr/>
                  <a:lstStyle/>
                  <a:p>
                    <a:r>
                      <a:rPr lang="ru-RU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5" name="TextBox 54">
                    <a:extLst>
                      <a:ext uri="{FF2B5EF4-FFF2-40B4-BE49-F238E27FC236}">
                        <a16:creationId xmlns:a16="http://schemas.microsoft.com/office/drawing/2014/main" id="{9938FE19-BF29-B849-B5A9-400FEE0E65B9}"/>
                      </a:ext>
                    </a:extLst>
                  </p:cNvPr>
                  <p:cNvSpPr txBox="1"/>
                  <p:nvPr/>
                </p:nvSpPr>
                <p:spPr>
                  <a:xfrm>
                    <a:off x="2583611" y="1012639"/>
                    <a:ext cx="995724" cy="26161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ru-RU" sz="11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ru-RU" sz="1100" b="0" i="1" smtClean="0">
                                  <a:latin typeface="Cambria Math" panose="02040503050406030204" pitchFamily="18" charset="0"/>
                                </a:rPr>
                                <m:t>лин</m:t>
                              </m:r>
                            </m:sub>
                          </m:sSub>
                        </m:oMath>
                      </m:oMathPara>
                    </a14:m>
                    <a:endParaRPr lang="ru-RU" sz="1100" dirty="0"/>
                  </a:p>
                </p:txBody>
              </p:sp>
            </mc:Choice>
            <mc:Fallback xmlns="">
              <p:sp>
                <p:nvSpPr>
                  <p:cNvPr id="211" name="TextBox 210">
                    <a:extLst>
                      <a:ext uri="{FF2B5EF4-FFF2-40B4-BE49-F238E27FC236}">
                        <a16:creationId xmlns:a16="http://schemas.microsoft.com/office/drawing/2014/main" id="{22673DEB-1732-4409-89C9-D3C90B82863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83611" y="1012639"/>
                    <a:ext cx="995724" cy="261610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ru-RU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F3FA64E9-4865-2B40-B916-DE8DA4F51229}"/>
                  </a:ext>
                </a:extLst>
              </p:cNvPr>
              <p:cNvSpPr txBox="1"/>
              <p:nvPr/>
            </p:nvSpPr>
            <p:spPr>
              <a:xfrm>
                <a:off x="1661500" y="1152685"/>
                <a:ext cx="603009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ru-RU" sz="1000" dirty="0"/>
                  <a:t>штуцер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7" name="TextBox 56">
                    <a:extLst>
                      <a:ext uri="{FF2B5EF4-FFF2-40B4-BE49-F238E27FC236}">
                        <a16:creationId xmlns:a16="http://schemas.microsoft.com/office/drawing/2014/main" id="{4C7A8BDF-F5B3-4946-B38D-7CDE9EB6DFC4}"/>
                      </a:ext>
                    </a:extLst>
                  </p:cNvPr>
                  <p:cNvSpPr txBox="1"/>
                  <p:nvPr/>
                </p:nvSpPr>
                <p:spPr>
                  <a:xfrm>
                    <a:off x="378757" y="1557834"/>
                    <a:ext cx="995724" cy="27674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ru-RU" sz="11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ru-RU" sz="1100" b="0" i="1" smtClean="0">
                                  <a:latin typeface="Cambria Math" panose="02040503050406030204" pitchFamily="18" charset="0"/>
                                </a:rPr>
                                <m:t>затр</m:t>
                              </m:r>
                            </m:sub>
                          </m:sSub>
                        </m:oMath>
                      </m:oMathPara>
                    </a14:m>
                    <a:endParaRPr lang="ru-RU" sz="1100" dirty="0"/>
                  </a:p>
                </p:txBody>
              </p:sp>
            </mc:Choice>
            <mc:Fallback xmlns="">
              <p:sp>
                <p:nvSpPr>
                  <p:cNvPr id="215" name="TextBox 214">
                    <a:extLst>
                      <a:ext uri="{FF2B5EF4-FFF2-40B4-BE49-F238E27FC236}">
                        <a16:creationId xmlns:a16="http://schemas.microsoft.com/office/drawing/2014/main" id="{1E41F2C1-5640-444D-B32C-FE92AB57D54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78757" y="1557834"/>
                    <a:ext cx="995724" cy="27674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ru-RU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8" name="TextBox 57">
                    <a:extLst>
                      <a:ext uri="{FF2B5EF4-FFF2-40B4-BE49-F238E27FC236}">
                        <a16:creationId xmlns:a16="http://schemas.microsoft.com/office/drawing/2014/main" id="{83F908EF-0D2F-C947-B36D-B220DA312E88}"/>
                      </a:ext>
                    </a:extLst>
                  </p:cNvPr>
                  <p:cNvSpPr txBox="1"/>
                  <p:nvPr/>
                </p:nvSpPr>
                <p:spPr>
                  <a:xfrm>
                    <a:off x="617385" y="5333862"/>
                    <a:ext cx="995724" cy="26161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ru-RU" sz="11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ru-RU" sz="1100" b="0" i="1" smtClean="0">
                                  <a:latin typeface="Cambria Math" panose="02040503050406030204" pitchFamily="18" charset="0"/>
                                </a:rPr>
                                <m:t>заб</m:t>
                              </m:r>
                            </m:sub>
                          </m:sSub>
                        </m:oMath>
                      </m:oMathPara>
                    </a14:m>
                    <a:endParaRPr lang="ru-RU" sz="1100" dirty="0"/>
                  </a:p>
                </p:txBody>
              </p:sp>
            </mc:Choice>
            <mc:Fallback xmlns="">
              <p:sp>
                <p:nvSpPr>
                  <p:cNvPr id="226" name="TextBox 225">
                    <a:extLst>
                      <a:ext uri="{FF2B5EF4-FFF2-40B4-BE49-F238E27FC236}">
                        <a16:creationId xmlns:a16="http://schemas.microsoft.com/office/drawing/2014/main" id="{D38BE316-9B41-43AC-843D-B56DA14D2F0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7385" y="5333862"/>
                    <a:ext cx="995724" cy="261610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ru-RU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59" name="Freeform: Shape 59">
                <a:extLst>
                  <a:ext uri="{FF2B5EF4-FFF2-40B4-BE49-F238E27FC236}">
                    <a16:creationId xmlns:a16="http://schemas.microsoft.com/office/drawing/2014/main" id="{926C23D5-A829-9841-B4E6-37B378CF87AF}"/>
                  </a:ext>
                </a:extLst>
              </p:cNvPr>
              <p:cNvSpPr/>
              <p:nvPr/>
            </p:nvSpPr>
            <p:spPr>
              <a:xfrm>
                <a:off x="792707" y="5072932"/>
                <a:ext cx="797554" cy="333955"/>
              </a:xfrm>
              <a:custGeom>
                <a:avLst/>
                <a:gdLst>
                  <a:gd name="connsiteX0" fmla="*/ 129644 w 797554"/>
                  <a:gd name="connsiteY0" fmla="*/ 333955 h 333955"/>
                  <a:gd name="connsiteX1" fmla="*/ 50131 w 797554"/>
                  <a:gd name="connsiteY1" fmla="*/ 198783 h 333955"/>
                  <a:gd name="connsiteX2" fmla="*/ 797554 w 797554"/>
                  <a:gd name="connsiteY2" fmla="*/ 0 h 333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97554" h="333955">
                    <a:moveTo>
                      <a:pt x="129644" y="333955"/>
                    </a:moveTo>
                    <a:cubicBezTo>
                      <a:pt x="34228" y="294198"/>
                      <a:pt x="-61187" y="254442"/>
                      <a:pt x="50131" y="198783"/>
                    </a:cubicBezTo>
                    <a:cubicBezTo>
                      <a:pt x="161449" y="143124"/>
                      <a:pt x="663707" y="35781"/>
                      <a:pt x="797554" y="0"/>
                    </a:cubicBezTo>
                  </a:path>
                </a:pathLst>
              </a:custGeom>
              <a:ln>
                <a:prstDash val="lg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</p:grpSp>
        <p:cxnSp>
          <p:nvCxnSpPr>
            <p:cNvPr id="10" name="Straight Connector 99">
              <a:extLst>
                <a:ext uri="{FF2B5EF4-FFF2-40B4-BE49-F238E27FC236}">
                  <a16:creationId xmlns:a16="http://schemas.microsoft.com/office/drawing/2014/main" id="{49D7DEAE-D566-9C41-BF30-41788215E31E}"/>
                </a:ext>
              </a:extLst>
            </p:cNvPr>
            <p:cNvCxnSpPr>
              <a:cxnSpLocks/>
            </p:cNvCxnSpPr>
            <p:nvPr/>
          </p:nvCxnSpPr>
          <p:spPr>
            <a:xfrm>
              <a:off x="1460559" y="5173439"/>
              <a:ext cx="326606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EA1AF9CA-BEC2-B745-9741-088B2C78A089}"/>
                    </a:ext>
                  </a:extLst>
                </p:cNvPr>
                <p:cNvSpPr txBox="1"/>
                <p:nvPr/>
              </p:nvSpPr>
              <p:spPr>
                <a:xfrm>
                  <a:off x="2375717" y="5341069"/>
                  <a:ext cx="995724" cy="2616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ru-RU" sz="11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ru-RU" sz="1100" b="0" i="1" smtClean="0">
                                <a:latin typeface="Cambria Math" panose="02040503050406030204" pitchFamily="18" charset="0"/>
                              </a:rPr>
                              <m:t>пл</m:t>
                            </m:r>
                          </m:sub>
                        </m:sSub>
                      </m:oMath>
                    </m:oMathPara>
                  </a14:m>
                  <a:endParaRPr lang="ru-RU" sz="1100" dirty="0"/>
                </a:p>
              </p:txBody>
            </p:sp>
          </mc:Choice>
          <mc:Fallback xmlns=""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F12541EC-B16F-4AE1-8B65-AEEEF0D21FE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75717" y="5341069"/>
                  <a:ext cx="995724" cy="26161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27AA60B6-4502-4B44-9402-E6C32DC934AD}"/>
                    </a:ext>
                  </a:extLst>
                </p:cNvPr>
                <p:cNvSpPr txBox="1"/>
                <p:nvPr/>
              </p:nvSpPr>
              <p:spPr>
                <a:xfrm>
                  <a:off x="2371617" y="5341069"/>
                  <a:ext cx="995724" cy="2616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ru-RU" sz="11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ru-RU" sz="1100" b="0" i="1" smtClean="0">
                                <a:latin typeface="Cambria Math" panose="02040503050406030204" pitchFamily="18" charset="0"/>
                              </a:rPr>
                              <m:t>пл</m:t>
                            </m:r>
                          </m:sub>
                        </m:sSub>
                      </m:oMath>
                    </m:oMathPara>
                  </a14:m>
                  <a:endParaRPr lang="ru-RU" sz="1100" dirty="0"/>
                </a:p>
              </p:txBody>
            </p:sp>
          </mc:Choice>
          <mc:Fallback xmlns="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06303417-38D8-4A5B-AA5E-7DCF3ADA89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71617" y="5341069"/>
                  <a:ext cx="995724" cy="26161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F76AA2B7-A507-0445-A657-D2F9DF8E3AEF}"/>
                    </a:ext>
                  </a:extLst>
                </p:cNvPr>
                <p:cNvSpPr txBox="1"/>
                <p:nvPr/>
              </p:nvSpPr>
              <p:spPr>
                <a:xfrm>
                  <a:off x="444273" y="4904281"/>
                  <a:ext cx="745405" cy="23496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ru-RU" sz="11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ru-RU" sz="1100" b="0" i="1" smtClean="0">
                                <a:latin typeface="Cambria Math" panose="02040503050406030204" pitchFamily="18" charset="0"/>
                              </a:rPr>
                              <m:t>б</m:t>
                            </m:r>
                          </m:sub>
                        </m:sSub>
                      </m:oMath>
                    </m:oMathPara>
                  </a14:m>
                  <a:endParaRPr lang="ru-RU" sz="1100" dirty="0"/>
                </a:p>
              </p:txBody>
            </p:sp>
          </mc:Choice>
          <mc:Fallback xmlns="">
            <p:sp>
              <p:nvSpPr>
                <p:cNvPr id="190" name="TextBox 189">
                  <a:extLst>
                    <a:ext uri="{FF2B5EF4-FFF2-40B4-BE49-F238E27FC236}">
                      <a16:creationId xmlns:a16="http://schemas.microsoft.com/office/drawing/2014/main" id="{28EF67A6-A69B-4451-8179-BBA295566B7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4273" y="4904281"/>
                  <a:ext cx="745405" cy="23496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" name="Straight Arrow Connector 127">
              <a:extLst>
                <a:ext uri="{FF2B5EF4-FFF2-40B4-BE49-F238E27FC236}">
                  <a16:creationId xmlns:a16="http://schemas.microsoft.com/office/drawing/2014/main" id="{529E6989-1534-A44B-8188-BD05A33DEFE2}"/>
                </a:ext>
              </a:extLst>
            </p:cNvPr>
            <p:cNvCxnSpPr/>
            <p:nvPr/>
          </p:nvCxnSpPr>
          <p:spPr>
            <a:xfrm flipH="1">
              <a:off x="1703973" y="5602679"/>
              <a:ext cx="41317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28">
              <a:extLst>
                <a:ext uri="{FF2B5EF4-FFF2-40B4-BE49-F238E27FC236}">
                  <a16:creationId xmlns:a16="http://schemas.microsoft.com/office/drawing/2014/main" id="{F90C353A-D94B-C945-B5B9-7DD28989F9B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606645" y="3702078"/>
              <a:ext cx="7772" cy="41401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174223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C23760C-690C-D244-8497-B210458C3F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solidFill>
            <a:schemeClr val="bg1"/>
          </a:solidFill>
        </p:spPr>
        <p:txBody>
          <a:bodyPr/>
          <a:lstStyle/>
          <a:p>
            <a:r>
              <a:rPr lang="ru-RU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Алгоритм расчета газлифтной скважины</a:t>
            </a:r>
          </a:p>
        </p:txBody>
      </p:sp>
      <p:cxnSp>
        <p:nvCxnSpPr>
          <p:cNvPr id="94" name="Прямая соединительная линия 93">
            <a:extLst>
              <a:ext uri="{FF2B5EF4-FFF2-40B4-BE49-F238E27FC236}">
                <a16:creationId xmlns:a16="http://schemas.microsoft.com/office/drawing/2014/main" id="{8ED7E7DA-11CB-354B-8AD3-AE72A6B5245E}"/>
              </a:ext>
            </a:extLst>
          </p:cNvPr>
          <p:cNvCxnSpPr>
            <a:cxnSpLocks/>
          </p:cNvCxnSpPr>
          <p:nvPr/>
        </p:nvCxnSpPr>
        <p:spPr>
          <a:xfrm>
            <a:off x="828675" y="1674565"/>
            <a:ext cx="10529888" cy="0"/>
          </a:xfrm>
          <a:prstGeom prst="line">
            <a:avLst/>
          </a:prstGeom>
          <a:ln w="47625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Номер слайда 3">
            <a:extLst>
              <a:ext uri="{FF2B5EF4-FFF2-40B4-BE49-F238E27FC236}">
                <a16:creationId xmlns:a16="http://schemas.microsoft.com/office/drawing/2014/main" id="{C5E63813-3440-2643-BE66-F8DB99D89A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88AC0803-CFD0-497F-8DF6-4786DF9E2156}" type="slidenum">
              <a:rPr lang="ru-RU" smtClean="0"/>
              <a:t>25</a:t>
            </a:fld>
            <a:endParaRPr lang="ru-R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30E1BD-92A0-7C44-AABE-0DB253319058}"/>
              </a:ext>
            </a:extLst>
          </p:cNvPr>
          <p:cNvSpPr txBox="1"/>
          <p:nvPr/>
        </p:nvSpPr>
        <p:spPr>
          <a:xfrm>
            <a:off x="783810" y="1954924"/>
            <a:ext cx="106243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2" algn="ctr"/>
            <a:r>
              <a:rPr lang="ru-RU" b="1" dirty="0"/>
              <a:t>Расчет забойного давления по линейному и </a:t>
            </a:r>
            <a:r>
              <a:rPr lang="ru-RU" b="1" dirty="0" err="1"/>
              <a:t>затрубного</a:t>
            </a:r>
            <a:r>
              <a:rPr lang="ru-RU" b="1" dirty="0"/>
              <a:t> давления по расходу газлифтного газа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49ECD215-E847-5548-AABC-C328F40F2F19}"/>
                  </a:ext>
                </a:extLst>
              </p:cNvPr>
              <p:cNvSpPr txBox="1"/>
              <p:nvPr/>
            </p:nvSpPr>
            <p:spPr>
              <a:xfrm>
                <a:off x="5541429" y="2425736"/>
                <a:ext cx="6650571" cy="42032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ru-RU"/>
                </a:defPPr>
                <a:lvl3pPr lvl="2" algn="ctr">
                  <a:defRPr b="1"/>
                </a:lvl3pPr>
              </a:lstStyle>
              <a:p>
                <a:r>
                  <a:rPr lang="ru-RU" sz="1400" dirty="0"/>
                  <a:t>5. Расчет разницы между фактическим и расчетным значениями буферного давления</a:t>
                </a:r>
              </a:p>
              <a:p>
                <a:r>
                  <a:rPr lang="ru-RU" sz="1400" dirty="0"/>
                  <a:t>6. Если отклонение выше установленного, то меняем начальное забойное давление в соответствии с получившимся отклонением и повторяем расчет. Если нет, идем дальше</a:t>
                </a:r>
              </a:p>
              <a:p>
                <a:r>
                  <a:rPr lang="ru-RU" sz="1400" dirty="0"/>
                  <a:t>7. Найдя такое забойное давление, которое при заданном расходе газлифтного газа обеспечивает заданное буферное давление, можем найти </a:t>
                </a:r>
                <a:r>
                  <a:rPr lang="ru-RU" sz="1400" dirty="0" err="1"/>
                  <a:t>затрубное</a:t>
                </a:r>
                <a:r>
                  <a:rPr lang="ru-RU" sz="1400" dirty="0"/>
                  <a:t> давление по ранее рассчитанному давлению на выходе из клапана и </a:t>
                </a:r>
                <a:r>
                  <a:rPr lang="en-US" sz="1400" dirty="0" err="1"/>
                  <a:t>Qinj</a:t>
                </a:r>
                <a:r>
                  <a:rPr lang="ru-RU" sz="1400" dirty="0"/>
                  <a:t>.</a:t>
                </a:r>
              </a:p>
              <a:p>
                <a:r>
                  <a:rPr lang="ru-RU" sz="1400" dirty="0"/>
                  <a:t>8. Расчет давления на входе в клапан по известному давлению на выходе и расходу газа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1400"/>
                          </m:ctrlPr>
                        </m:sSubPr>
                        <m:e>
                          <m:r>
                            <a:rPr lang="en-US" sz="1400"/>
                            <m:t>𝑃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sz="1400"/>
                            <m:t>in</m:t>
                          </m:r>
                          <m:r>
                            <m:rPr>
                              <m:nor/>
                            </m:rPr>
                            <a:rPr lang="en-US" sz="1400"/>
                            <m:t>(</m:t>
                          </m:r>
                          <m:r>
                            <m:rPr>
                              <m:nor/>
                            </m:rPr>
                            <a:rPr lang="en-US" sz="1400"/>
                            <m:t>valve</m:t>
                          </m:r>
                          <m:r>
                            <m:rPr>
                              <m:nor/>
                            </m:rPr>
                            <a:rPr lang="en-US" sz="1400"/>
                            <m:t>)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1400"/>
                        <m:t>=</m:t>
                      </m:r>
                      <m:r>
                        <m:rPr>
                          <m:nor/>
                        </m:rPr>
                        <a:rPr lang="en-US" sz="1400"/>
                        <m:t>f</m:t>
                      </m:r>
                      <m:d>
                        <m:dPr>
                          <m:ctrlPr>
                            <a:rPr lang="ru-RU" sz="1400"/>
                          </m:ctrlPr>
                        </m:dPr>
                        <m:e>
                          <m:sSub>
                            <m:sSubPr>
                              <m:ctrlPr>
                                <a:rPr lang="ru-RU" sz="1400"/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US" sz="1400"/>
                                <m:t>P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 sz="1400"/>
                                <m:t>out</m:t>
                              </m:r>
                              <m:r>
                                <m:rPr>
                                  <m:nor/>
                                </m:rPr>
                                <a:rPr lang="en-US" sz="1400"/>
                                <m:t>(</m:t>
                              </m:r>
                              <m:r>
                                <m:rPr>
                                  <m:nor/>
                                </m:rPr>
                                <a:rPr lang="en-US" sz="1400"/>
                                <m:t>valve</m:t>
                              </m:r>
                              <m:r>
                                <m:rPr>
                                  <m:nor/>
                                </m:rPr>
                                <a:rPr lang="en-US" sz="1400"/>
                                <m:t>)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US" sz="1400"/>
                            <m:t>, </m:t>
                          </m:r>
                          <m:sSub>
                            <m:sSubPr>
                              <m:ctrlPr>
                                <a:rPr lang="ru-RU" sz="1400"/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US" sz="1400"/>
                                <m:t>Q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 sz="1400"/>
                                <m:t>inj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US" sz="1400"/>
                            <m:t>, </m:t>
                          </m:r>
                          <m:sSub>
                            <m:sSubPr>
                              <m:ctrlPr>
                                <a:rPr lang="ru-RU" sz="1400"/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US" sz="1400"/>
                                <m:t>d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 sz="1400"/>
                                <m:t>valve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ru-RU" sz="1400" dirty="0"/>
              </a:p>
              <a:p>
                <a:endParaRPr lang="ru-RU" sz="1400" dirty="0"/>
              </a:p>
              <a:p>
                <a:r>
                  <a:rPr lang="ru-RU" sz="1400" dirty="0"/>
                  <a:t>9. Расчет распределения давления по ЭК от глубины спуска клапана (</a:t>
                </a:r>
                <a:r>
                  <a:rPr lang="en-US" sz="1400" dirty="0" err="1"/>
                  <a:t>Hvalve</a:t>
                </a:r>
                <a:r>
                  <a:rPr lang="ru-RU" sz="1400" dirty="0"/>
                  <a:t>) до устья. Определение </a:t>
                </a:r>
                <a:r>
                  <a:rPr lang="ru-RU" sz="1400" dirty="0" err="1"/>
                  <a:t>затрубного</a:t>
                </a:r>
                <a:r>
                  <a:rPr lang="ru-RU" sz="1400" dirty="0"/>
                  <a:t> давления.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1400"/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1400"/>
                            <m:t>P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sz="1400"/>
                            <m:t>ann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1400"/>
                        <m:t>=</m:t>
                      </m:r>
                      <m:nary>
                        <m:naryPr>
                          <m:limLoc m:val="undOvr"/>
                          <m:ctrlPr>
                            <a:rPr lang="ru-RU" sz="1400"/>
                          </m:ctrlPr>
                        </m:naryPr>
                        <m:sub>
                          <m:sSub>
                            <m:sSubPr>
                              <m:ctrlPr>
                                <a:rPr lang="ru-RU" sz="1400"/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US" sz="1400"/>
                                <m:t>H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 sz="1400"/>
                                <m:t>valve</m:t>
                              </m:r>
                            </m:sub>
                          </m:sSub>
                        </m:sub>
                        <m:sup>
                          <m:r>
                            <m:rPr>
                              <m:nor/>
                            </m:rPr>
                            <a:rPr lang="en-US" sz="1400"/>
                            <m:t>0</m:t>
                          </m:r>
                        </m:sup>
                        <m:e>
                          <m:f>
                            <m:fPr>
                              <m:ctrlPr>
                                <a:rPr lang="ru-RU" sz="1400"/>
                              </m:ctrlPr>
                            </m:fPr>
                            <m:num>
                              <m:r>
                                <m:rPr>
                                  <m:nor/>
                                </m:rPr>
                                <a:rPr lang="en-US" sz="1400"/>
                                <m:t>dP</m:t>
                              </m:r>
                            </m:num>
                            <m:den>
                              <m:r>
                                <m:rPr>
                                  <m:nor/>
                                </m:rPr>
                                <a:rPr lang="en-US" sz="1400"/>
                                <m:t>dH</m:t>
                              </m:r>
                            </m:den>
                          </m:f>
                          <m:r>
                            <m:rPr>
                              <m:nor/>
                            </m:rPr>
                            <a:rPr lang="en-US" sz="1400"/>
                            <m:t>f</m:t>
                          </m:r>
                          <m:d>
                            <m:dPr>
                              <m:ctrlPr>
                                <a:rPr lang="ru-RU" sz="1400"/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ru-RU" sz="1400"/>
                                  </m:ctrlPr>
                                </m:sSubPr>
                                <m:e>
                                  <m:r>
                                    <m:rPr>
                                      <m:nor/>
                                    </m:rPr>
                                    <a:rPr lang="en-US" sz="1400"/>
                                    <m:t>P</m:t>
                                  </m:r>
                                </m:e>
                                <m:sub>
                                  <m:r>
                                    <m:rPr>
                                      <m:nor/>
                                    </m:rPr>
                                    <a:rPr lang="en-US" sz="1400"/>
                                    <m:t>in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sz="1400"/>
                                    <m:t>(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sz="1400"/>
                                    <m:t>valve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sz="1400"/>
                                    <m:t>)</m:t>
                                  </m:r>
                                </m:sub>
                              </m:sSub>
                              <m:r>
                                <m:rPr>
                                  <m:nor/>
                                </m:rPr>
                                <a:rPr lang="en-US" sz="1400"/>
                                <m:t>, </m:t>
                              </m:r>
                              <m:sSub>
                                <m:sSubPr>
                                  <m:ctrlPr>
                                    <a:rPr lang="ru-RU" sz="1400"/>
                                  </m:ctrlPr>
                                </m:sSubPr>
                                <m:e>
                                  <m:r>
                                    <m:rPr>
                                      <m:nor/>
                                    </m:rPr>
                                    <a:rPr lang="en-US" sz="1400"/>
                                    <m:t>Q</m:t>
                                  </m:r>
                                </m:e>
                                <m:sub>
                                  <m:r>
                                    <m:rPr>
                                      <m:nor/>
                                    </m:rPr>
                                    <a:rPr lang="en-US" sz="1400"/>
                                    <m:t>inj</m:t>
                                  </m:r>
                                </m:sub>
                              </m:sSub>
                              <m:r>
                                <m:rPr>
                                  <m:nor/>
                                </m:rPr>
                                <a:rPr lang="en-US" sz="1400"/>
                                <m:t>,  </m:t>
                              </m:r>
                              <m:sSub>
                                <m:sSubPr>
                                  <m:ctrlPr>
                                    <a:rPr lang="ru-RU" sz="1400"/>
                                  </m:ctrlPr>
                                </m:sSubPr>
                                <m:e>
                                  <m:r>
                                    <m:rPr>
                                      <m:nor/>
                                    </m:rPr>
                                    <a:rPr lang="en-US" sz="1400"/>
                                    <m:t>T</m:t>
                                  </m:r>
                                </m:e>
                                <m:sub>
                                  <m:r>
                                    <m:rPr>
                                      <m:nor/>
                                    </m:rPr>
                                    <a:rPr lang="en-US" sz="1400"/>
                                    <m:t>valve</m:t>
                                  </m:r>
                                </m:sub>
                              </m:sSub>
                              <m:r>
                                <m:rPr>
                                  <m:nor/>
                                </m:rPr>
                                <a:rPr lang="en-US" sz="1400"/>
                                <m:t>,</m:t>
                              </m:r>
                              <m:sSub>
                                <m:sSubPr>
                                  <m:ctrlPr>
                                    <a:rPr lang="ru-RU" sz="1400"/>
                                  </m:ctrlPr>
                                </m:sSubPr>
                                <m:e>
                                  <m:r>
                                    <m:rPr>
                                      <m:nor/>
                                    </m:rPr>
                                    <a:rPr lang="en-US" sz="1400"/>
                                    <m:t>d</m:t>
                                  </m:r>
                                </m:e>
                                <m:sub>
                                  <m:r>
                                    <m:rPr>
                                      <m:nor/>
                                    </m:rPr>
                                    <a:rPr lang="en-US" sz="1400"/>
                                    <m:t>cas</m:t>
                                  </m:r>
                                </m:sub>
                              </m:sSub>
                              <m:r>
                                <m:rPr>
                                  <m:nor/>
                                </m:rPr>
                                <a:rPr lang="en-US" sz="1400"/>
                                <m:t>−</m:t>
                              </m:r>
                              <m:sSub>
                                <m:sSubPr>
                                  <m:ctrlPr>
                                    <a:rPr lang="ru-RU" sz="1400"/>
                                  </m:ctrlPr>
                                </m:sSubPr>
                                <m:e>
                                  <m:r>
                                    <m:rPr>
                                      <m:nor/>
                                    </m:rPr>
                                    <a:rPr lang="en-US" sz="1400"/>
                                    <m:t>d</m:t>
                                  </m:r>
                                </m:e>
                                <m:sub>
                                  <m:r>
                                    <m:rPr>
                                      <m:nor/>
                                    </m:rPr>
                                    <a:rPr lang="en-US" sz="1400"/>
                                    <m:t>tub</m:t>
                                  </m:r>
                                </m:sub>
                              </m:sSub>
                              <m:r>
                                <m:rPr>
                                  <m:nor/>
                                </m:rPr>
                                <a:rPr lang="en-US" sz="1400"/>
                                <m:t>,…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ru-RU" sz="1400" dirty="0"/>
              </a:p>
              <a:p>
                <a:endParaRPr lang="ru-RU" sz="1400" dirty="0"/>
              </a:p>
            </p:txBody>
          </p:sp>
        </mc:Choice>
        <mc:Fallback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49ECD215-E847-5548-AABC-C328F40F2F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1429" y="2425736"/>
                <a:ext cx="6650571" cy="4203202"/>
              </a:xfrm>
              <a:prstGeom prst="rect">
                <a:avLst/>
              </a:prstGeom>
              <a:blipFill>
                <a:blip r:embed="rId3"/>
                <a:stretch>
                  <a:fillRect l="-381" t="-302" b="-1994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3FBF613D-9644-284F-83DA-9DA688D1A8DC}"/>
              </a:ext>
            </a:extLst>
          </p:cNvPr>
          <p:cNvGrpSpPr/>
          <p:nvPr/>
        </p:nvGrpSpPr>
        <p:grpSpPr>
          <a:xfrm>
            <a:off x="1324303" y="2459421"/>
            <a:ext cx="3166507" cy="4398579"/>
            <a:chOff x="444273" y="1773517"/>
            <a:chExt cx="3490288" cy="4582833"/>
          </a:xfrm>
        </p:grpSpPr>
        <p:grpSp>
          <p:nvGrpSpPr>
            <p:cNvPr id="9" name="Group 4">
              <a:extLst>
                <a:ext uri="{FF2B5EF4-FFF2-40B4-BE49-F238E27FC236}">
                  <a16:creationId xmlns:a16="http://schemas.microsoft.com/office/drawing/2014/main" id="{4E2495D3-6A79-E841-B468-A3B3314DA05F}"/>
                </a:ext>
              </a:extLst>
            </p:cNvPr>
            <p:cNvGrpSpPr/>
            <p:nvPr/>
          </p:nvGrpSpPr>
          <p:grpSpPr>
            <a:xfrm>
              <a:off x="542349" y="1773517"/>
              <a:ext cx="3392212" cy="4582833"/>
              <a:chOff x="187750" y="1012639"/>
              <a:chExt cx="3392212" cy="4582833"/>
            </a:xfrm>
          </p:grpSpPr>
          <p:cxnSp>
            <p:nvCxnSpPr>
              <p:cNvPr id="16" name="Straight Connector 6">
                <a:extLst>
                  <a:ext uri="{FF2B5EF4-FFF2-40B4-BE49-F238E27FC236}">
                    <a16:creationId xmlns:a16="http://schemas.microsoft.com/office/drawing/2014/main" id="{518D4989-581A-A244-879B-E2776F1D50D2}"/>
                  </a:ext>
                </a:extLst>
              </p:cNvPr>
              <p:cNvCxnSpPr/>
              <p:nvPr/>
            </p:nvCxnSpPr>
            <p:spPr>
              <a:xfrm>
                <a:off x="187750" y="2487875"/>
                <a:ext cx="66569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7">
                <a:extLst>
                  <a:ext uri="{FF2B5EF4-FFF2-40B4-BE49-F238E27FC236}">
                    <a16:creationId xmlns:a16="http://schemas.microsoft.com/office/drawing/2014/main" id="{A2F770BE-A5F6-A743-88E3-F75FC1496F0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71110" y="2487875"/>
                <a:ext cx="1769125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8">
                <a:extLst>
                  <a:ext uri="{FF2B5EF4-FFF2-40B4-BE49-F238E27FC236}">
                    <a16:creationId xmlns:a16="http://schemas.microsoft.com/office/drawing/2014/main" id="{6D98399A-CA7C-C143-8733-9CFA27D3639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53440" y="2225382"/>
                <a:ext cx="0" cy="2914253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9">
                <a:extLst>
                  <a:ext uri="{FF2B5EF4-FFF2-40B4-BE49-F238E27FC236}">
                    <a16:creationId xmlns:a16="http://schemas.microsoft.com/office/drawing/2014/main" id="{635C49AA-F3FD-1148-9E79-AF2400937EC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71110" y="2225382"/>
                <a:ext cx="0" cy="2914253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0">
                <a:extLst>
                  <a:ext uri="{FF2B5EF4-FFF2-40B4-BE49-F238E27FC236}">
                    <a16:creationId xmlns:a16="http://schemas.microsoft.com/office/drawing/2014/main" id="{774B5014-2BE3-B04F-98B5-65941EC988A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5020" y="5139635"/>
                <a:ext cx="176297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21" name="Group 11">
                <a:extLst>
                  <a:ext uri="{FF2B5EF4-FFF2-40B4-BE49-F238E27FC236}">
                    <a16:creationId xmlns:a16="http://schemas.microsoft.com/office/drawing/2014/main" id="{406750E3-130B-FB42-9693-45174BC841AD}"/>
                  </a:ext>
                </a:extLst>
              </p:cNvPr>
              <p:cNvGrpSpPr/>
              <p:nvPr/>
            </p:nvGrpSpPr>
            <p:grpSpPr>
              <a:xfrm>
                <a:off x="1589410" y="4960989"/>
                <a:ext cx="173140" cy="142240"/>
                <a:chOff x="1589410" y="4444154"/>
                <a:chExt cx="173140" cy="142240"/>
              </a:xfrm>
            </p:grpSpPr>
            <p:cxnSp>
              <p:nvCxnSpPr>
                <p:cNvPr id="81" name="Straight Connector 95">
                  <a:extLst>
                    <a:ext uri="{FF2B5EF4-FFF2-40B4-BE49-F238E27FC236}">
                      <a16:creationId xmlns:a16="http://schemas.microsoft.com/office/drawing/2014/main" id="{13D231A6-2912-2541-B687-1470C5CBCEB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589410" y="4586394"/>
                  <a:ext cx="173140" cy="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2" name="Straight Connector 96">
                  <a:extLst>
                    <a:ext uri="{FF2B5EF4-FFF2-40B4-BE49-F238E27FC236}">
                      <a16:creationId xmlns:a16="http://schemas.microsoft.com/office/drawing/2014/main" id="{26F46967-9C5A-8446-9E8B-91E3CD0CC57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589410" y="4444154"/>
                  <a:ext cx="173140" cy="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Straight Connector 97">
                  <a:extLst>
                    <a:ext uri="{FF2B5EF4-FFF2-40B4-BE49-F238E27FC236}">
                      <a16:creationId xmlns:a16="http://schemas.microsoft.com/office/drawing/2014/main" id="{FB3069CA-746E-744B-8D8B-B45688E2163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589410" y="4518661"/>
                  <a:ext cx="173140" cy="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2" name="Group 12">
                <a:extLst>
                  <a:ext uri="{FF2B5EF4-FFF2-40B4-BE49-F238E27FC236}">
                    <a16:creationId xmlns:a16="http://schemas.microsoft.com/office/drawing/2014/main" id="{289861E0-5D8D-234E-8BE2-60BFDC6882DD}"/>
                  </a:ext>
                </a:extLst>
              </p:cNvPr>
              <p:cNvGrpSpPr/>
              <p:nvPr/>
            </p:nvGrpSpPr>
            <p:grpSpPr>
              <a:xfrm>
                <a:off x="763913" y="4960992"/>
                <a:ext cx="173140" cy="142240"/>
                <a:chOff x="1589410" y="4444154"/>
                <a:chExt cx="173140" cy="142240"/>
              </a:xfrm>
            </p:grpSpPr>
            <p:cxnSp>
              <p:nvCxnSpPr>
                <p:cNvPr id="78" name="Straight Connector 92">
                  <a:extLst>
                    <a:ext uri="{FF2B5EF4-FFF2-40B4-BE49-F238E27FC236}">
                      <a16:creationId xmlns:a16="http://schemas.microsoft.com/office/drawing/2014/main" id="{724B8B26-F175-9744-98E1-54E1DD36FBC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589410" y="4586394"/>
                  <a:ext cx="173140" cy="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Straight Connector 93">
                  <a:extLst>
                    <a:ext uri="{FF2B5EF4-FFF2-40B4-BE49-F238E27FC236}">
                      <a16:creationId xmlns:a16="http://schemas.microsoft.com/office/drawing/2014/main" id="{5650DF60-6F3C-6442-9052-277711A0FCB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589410" y="4444154"/>
                  <a:ext cx="173140" cy="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0" name="Straight Connector 94">
                  <a:extLst>
                    <a:ext uri="{FF2B5EF4-FFF2-40B4-BE49-F238E27FC236}">
                      <a16:creationId xmlns:a16="http://schemas.microsoft.com/office/drawing/2014/main" id="{32820263-879F-B14B-A38F-BFB69F5B155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589410" y="4518661"/>
                  <a:ext cx="173140" cy="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3" name="Straight Connector 13">
                <a:extLst>
                  <a:ext uri="{FF2B5EF4-FFF2-40B4-BE49-F238E27FC236}">
                    <a16:creationId xmlns:a16="http://schemas.microsoft.com/office/drawing/2014/main" id="{59F8C5F8-4C1E-434F-B6B8-57FC3E53BBA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423460" y="1776032"/>
                <a:ext cx="0" cy="2636529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14">
                <a:extLst>
                  <a:ext uri="{FF2B5EF4-FFF2-40B4-BE49-F238E27FC236}">
                    <a16:creationId xmlns:a16="http://schemas.microsoft.com/office/drawing/2014/main" id="{C7FFBF59-6BBA-1A49-AF91-E3042D70A38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05960" y="1769681"/>
                <a:ext cx="0" cy="2646054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25" name="Group 16">
                <a:extLst>
                  <a:ext uri="{FF2B5EF4-FFF2-40B4-BE49-F238E27FC236}">
                    <a16:creationId xmlns:a16="http://schemas.microsoft.com/office/drawing/2014/main" id="{EAC31763-280D-1A4B-B42D-D624CAC81C41}"/>
                  </a:ext>
                </a:extLst>
              </p:cNvPr>
              <p:cNvGrpSpPr/>
              <p:nvPr/>
            </p:nvGrpSpPr>
            <p:grpSpPr>
              <a:xfrm>
                <a:off x="690337" y="2042505"/>
                <a:ext cx="160147" cy="182877"/>
                <a:chOff x="690337" y="1525670"/>
                <a:chExt cx="160147" cy="182877"/>
              </a:xfrm>
            </p:grpSpPr>
            <p:cxnSp>
              <p:nvCxnSpPr>
                <p:cNvPr id="72" name="Straight Connector 82">
                  <a:extLst>
                    <a:ext uri="{FF2B5EF4-FFF2-40B4-BE49-F238E27FC236}">
                      <a16:creationId xmlns:a16="http://schemas.microsoft.com/office/drawing/2014/main" id="{EB626E21-C57B-524F-A7EE-61F76CEA73F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90337" y="1708547"/>
                  <a:ext cx="160146" cy="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Straight Connector 83">
                  <a:extLst>
                    <a:ext uri="{FF2B5EF4-FFF2-40B4-BE49-F238E27FC236}">
                      <a16:creationId xmlns:a16="http://schemas.microsoft.com/office/drawing/2014/main" id="{CC518719-BA03-8F49-B84F-49E0DD3BA8A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90337" y="1525671"/>
                  <a:ext cx="160147" cy="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Straight Connector 84">
                  <a:extLst>
                    <a:ext uri="{FF2B5EF4-FFF2-40B4-BE49-F238E27FC236}">
                      <a16:creationId xmlns:a16="http://schemas.microsoft.com/office/drawing/2014/main" id="{88873A2E-FF78-2544-B5C3-9FC47EE73C8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90337" y="1529904"/>
                  <a:ext cx="0" cy="178643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5" name="Straight Connector 85">
                  <a:extLst>
                    <a:ext uri="{FF2B5EF4-FFF2-40B4-BE49-F238E27FC236}">
                      <a16:creationId xmlns:a16="http://schemas.microsoft.com/office/drawing/2014/main" id="{15C89706-4A9D-874E-A0CA-D3967B2F9A6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93295" y="1525671"/>
                  <a:ext cx="157187" cy="182876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Straight Connector 86">
                  <a:extLst>
                    <a:ext uri="{FF2B5EF4-FFF2-40B4-BE49-F238E27FC236}">
                      <a16:creationId xmlns:a16="http://schemas.microsoft.com/office/drawing/2014/main" id="{98FD897A-DBA0-5148-B923-D01EA3EC1EF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90337" y="1525670"/>
                  <a:ext cx="160145" cy="182877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Straight Connector 87">
                  <a:extLst>
                    <a:ext uri="{FF2B5EF4-FFF2-40B4-BE49-F238E27FC236}">
                      <a16:creationId xmlns:a16="http://schemas.microsoft.com/office/drawing/2014/main" id="{13E14D5E-E468-CF44-A2FB-90940DDBE3E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50482" y="1525670"/>
                  <a:ext cx="0" cy="178643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6" name="Straight Connector 17">
                <a:extLst>
                  <a:ext uri="{FF2B5EF4-FFF2-40B4-BE49-F238E27FC236}">
                    <a16:creationId xmlns:a16="http://schemas.microsoft.com/office/drawing/2014/main" id="{80D31EB5-B6C5-B445-A39A-40E27705A8E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47526" y="2045681"/>
                <a:ext cx="258434" cy="1058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18">
                <a:extLst>
                  <a:ext uri="{FF2B5EF4-FFF2-40B4-BE49-F238E27FC236}">
                    <a16:creationId xmlns:a16="http://schemas.microsoft.com/office/drawing/2014/main" id="{D8692220-A3B8-0740-9C7A-0AF00D81B5B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423460" y="2041447"/>
                <a:ext cx="804984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19">
                <a:extLst>
                  <a:ext uri="{FF2B5EF4-FFF2-40B4-BE49-F238E27FC236}">
                    <a16:creationId xmlns:a16="http://schemas.microsoft.com/office/drawing/2014/main" id="{3A8463B6-1840-B84F-81F6-953E7D0FDDA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671113" y="2225742"/>
                <a:ext cx="894526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0">
                <a:extLst>
                  <a:ext uri="{FF2B5EF4-FFF2-40B4-BE49-F238E27FC236}">
                    <a16:creationId xmlns:a16="http://schemas.microsoft.com/office/drawing/2014/main" id="{B9BF0AFE-5E82-E646-859C-EDBD7ED739E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07870" y="1492173"/>
                <a:ext cx="804984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1">
                <a:extLst>
                  <a:ext uri="{FF2B5EF4-FFF2-40B4-BE49-F238E27FC236}">
                    <a16:creationId xmlns:a16="http://schemas.microsoft.com/office/drawing/2014/main" id="{DEF9DBF6-8121-1D47-8C6F-8FF2212A520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05960" y="1488997"/>
                <a:ext cx="0" cy="29929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22">
                <a:extLst>
                  <a:ext uri="{FF2B5EF4-FFF2-40B4-BE49-F238E27FC236}">
                    <a16:creationId xmlns:a16="http://schemas.microsoft.com/office/drawing/2014/main" id="{71FB29A8-4DE5-4E44-9978-4F0A9071895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423460" y="1779208"/>
                <a:ext cx="489394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23">
                <a:extLst>
                  <a:ext uri="{FF2B5EF4-FFF2-40B4-BE49-F238E27FC236}">
                    <a16:creationId xmlns:a16="http://schemas.microsoft.com/office/drawing/2014/main" id="{1A033F85-713E-6F4D-8099-59D1E2F424D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228445" y="2041447"/>
                <a:ext cx="128723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24">
                <a:extLst>
                  <a:ext uri="{FF2B5EF4-FFF2-40B4-BE49-F238E27FC236}">
                    <a16:creationId xmlns:a16="http://schemas.microsoft.com/office/drawing/2014/main" id="{4E3BDC3E-8EE8-724B-B55F-8BCFE35E921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12854" y="1488997"/>
                <a:ext cx="0" cy="82417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25">
                <a:extLst>
                  <a:ext uri="{FF2B5EF4-FFF2-40B4-BE49-F238E27FC236}">
                    <a16:creationId xmlns:a16="http://schemas.microsoft.com/office/drawing/2014/main" id="{A6890E1C-E855-FC44-89AB-68AFF37CABE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16030" y="1699967"/>
                <a:ext cx="0" cy="82417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26">
                <a:extLst>
                  <a:ext uri="{FF2B5EF4-FFF2-40B4-BE49-F238E27FC236}">
                    <a16:creationId xmlns:a16="http://schemas.microsoft.com/office/drawing/2014/main" id="{48DEC889-00BF-D444-8817-ABEDE046C59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12854" y="1698379"/>
                <a:ext cx="64752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27">
                <a:extLst>
                  <a:ext uri="{FF2B5EF4-FFF2-40B4-BE49-F238E27FC236}">
                    <a16:creationId xmlns:a16="http://schemas.microsoft.com/office/drawing/2014/main" id="{CB2D9FCA-C595-1447-94AD-8769CA89E03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12854" y="1568246"/>
                <a:ext cx="64752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28">
                <a:extLst>
                  <a:ext uri="{FF2B5EF4-FFF2-40B4-BE49-F238E27FC236}">
                    <a16:creationId xmlns:a16="http://schemas.microsoft.com/office/drawing/2014/main" id="{E659E5FC-1F1F-1D4B-942D-377305F684A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77606" y="1488997"/>
                <a:ext cx="0" cy="82417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29">
                <a:extLst>
                  <a:ext uri="{FF2B5EF4-FFF2-40B4-BE49-F238E27FC236}">
                    <a16:creationId xmlns:a16="http://schemas.microsoft.com/office/drawing/2014/main" id="{0D3E706A-6CE4-724A-A06E-F7B3081085F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77606" y="1696790"/>
                <a:ext cx="0" cy="82417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0">
                <a:extLst>
                  <a:ext uri="{FF2B5EF4-FFF2-40B4-BE49-F238E27FC236}">
                    <a16:creationId xmlns:a16="http://schemas.microsoft.com/office/drawing/2014/main" id="{9C7AC03E-CF39-BD45-A948-6175DFE643B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77606" y="1776031"/>
                <a:ext cx="379562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1">
                <a:extLst>
                  <a:ext uri="{FF2B5EF4-FFF2-40B4-BE49-F238E27FC236}">
                    <a16:creationId xmlns:a16="http://schemas.microsoft.com/office/drawing/2014/main" id="{932CA526-EB4E-854F-BD37-6FDBA848035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77606" y="1491644"/>
                <a:ext cx="379562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32">
                <a:extLst>
                  <a:ext uri="{FF2B5EF4-FFF2-40B4-BE49-F238E27FC236}">
                    <a16:creationId xmlns:a16="http://schemas.microsoft.com/office/drawing/2014/main" id="{7451A7F1-5452-C545-B8DC-0C0328BA618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57168" y="2041447"/>
                <a:ext cx="548084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33">
                <a:extLst>
                  <a:ext uri="{FF2B5EF4-FFF2-40B4-BE49-F238E27FC236}">
                    <a16:creationId xmlns:a16="http://schemas.microsoft.com/office/drawing/2014/main" id="{CE18C1FC-AF62-E44E-BEAB-23D1089E2CB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57168" y="1491644"/>
                <a:ext cx="226443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34">
                <a:extLst>
                  <a:ext uri="{FF2B5EF4-FFF2-40B4-BE49-F238E27FC236}">
                    <a16:creationId xmlns:a16="http://schemas.microsoft.com/office/drawing/2014/main" id="{3925CF62-49B7-8C4C-8F7D-0BBDB75169E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83611" y="1491644"/>
                <a:ext cx="996351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35">
                <a:extLst>
                  <a:ext uri="{FF2B5EF4-FFF2-40B4-BE49-F238E27FC236}">
                    <a16:creationId xmlns:a16="http://schemas.microsoft.com/office/drawing/2014/main" id="{721D4D3B-0DAF-9140-B18D-859A9E03D1B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565639" y="2220409"/>
                <a:ext cx="339613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36">
                <a:extLst>
                  <a:ext uri="{FF2B5EF4-FFF2-40B4-BE49-F238E27FC236}">
                    <a16:creationId xmlns:a16="http://schemas.microsoft.com/office/drawing/2014/main" id="{04A7FA62-62E2-D84A-B42F-4A75F66D8BF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65639" y="1774445"/>
                <a:ext cx="1014323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38">
                <a:extLst>
                  <a:ext uri="{FF2B5EF4-FFF2-40B4-BE49-F238E27FC236}">
                    <a16:creationId xmlns:a16="http://schemas.microsoft.com/office/drawing/2014/main" id="{FAAB1800-FD28-A94D-9FF3-2AF24D16341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39196" y="1776031"/>
                <a:ext cx="226443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0">
                <a:extLst>
                  <a:ext uri="{FF2B5EF4-FFF2-40B4-BE49-F238E27FC236}">
                    <a16:creationId xmlns:a16="http://schemas.microsoft.com/office/drawing/2014/main" id="{D251E6BB-6601-A640-AC5B-593FA8719E84}"/>
                  </a:ext>
                </a:extLst>
              </p:cNvPr>
              <p:cNvCxnSpPr/>
              <p:nvPr/>
            </p:nvCxnSpPr>
            <p:spPr>
              <a:xfrm flipV="1">
                <a:off x="1945230" y="1353447"/>
                <a:ext cx="0" cy="216379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1">
                <a:extLst>
                  <a:ext uri="{FF2B5EF4-FFF2-40B4-BE49-F238E27FC236}">
                    <a16:creationId xmlns:a16="http://schemas.microsoft.com/office/drawing/2014/main" id="{7561E9F3-1786-9D4A-A7FE-EBD7484CB0B7}"/>
                  </a:ext>
                </a:extLst>
              </p:cNvPr>
              <p:cNvCxnSpPr>
                <a:cxnSpLocks/>
                <a:endCxn id="68" idx="4"/>
              </p:cNvCxnSpPr>
              <p:nvPr/>
            </p:nvCxnSpPr>
            <p:spPr>
              <a:xfrm flipV="1">
                <a:off x="1558203" y="1448779"/>
                <a:ext cx="0" cy="4022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2">
                <a:extLst>
                  <a:ext uri="{FF2B5EF4-FFF2-40B4-BE49-F238E27FC236}">
                    <a16:creationId xmlns:a16="http://schemas.microsoft.com/office/drawing/2014/main" id="{4FA46EEF-9BA4-BF44-83A3-57976EBBC72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073931" y="1407423"/>
                <a:ext cx="0" cy="87438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3">
                <a:extLst>
                  <a:ext uri="{FF2B5EF4-FFF2-40B4-BE49-F238E27FC236}">
                    <a16:creationId xmlns:a16="http://schemas.microsoft.com/office/drawing/2014/main" id="{17B23704-BAA7-804F-988D-A9801D5AD4E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82915" y="1953523"/>
                <a:ext cx="0" cy="87924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51" name="Group 44">
                <a:extLst>
                  <a:ext uri="{FF2B5EF4-FFF2-40B4-BE49-F238E27FC236}">
                    <a16:creationId xmlns:a16="http://schemas.microsoft.com/office/drawing/2014/main" id="{99B8829F-A212-824E-9F6C-829E3AE0AC72}"/>
                  </a:ext>
                </a:extLst>
              </p:cNvPr>
              <p:cNvGrpSpPr/>
              <p:nvPr/>
            </p:nvGrpSpPr>
            <p:grpSpPr>
              <a:xfrm>
                <a:off x="1507403" y="1353447"/>
                <a:ext cx="101600" cy="95332"/>
                <a:chOff x="1507403" y="836612"/>
                <a:chExt cx="101600" cy="95332"/>
              </a:xfrm>
            </p:grpSpPr>
            <p:sp>
              <p:nvSpPr>
                <p:cNvPr id="68" name="Flowchart: Connector 78">
                  <a:extLst>
                    <a:ext uri="{FF2B5EF4-FFF2-40B4-BE49-F238E27FC236}">
                      <a16:creationId xmlns:a16="http://schemas.microsoft.com/office/drawing/2014/main" id="{BB45BA7D-1FDD-4440-80AF-1996A11E2D50}"/>
                    </a:ext>
                  </a:extLst>
                </p:cNvPr>
                <p:cNvSpPr/>
                <p:nvPr/>
              </p:nvSpPr>
              <p:spPr>
                <a:xfrm>
                  <a:off x="1507403" y="836612"/>
                  <a:ext cx="101600" cy="95332"/>
                </a:xfrm>
                <a:prstGeom prst="flowChartConnector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grpSp>
              <p:nvGrpSpPr>
                <p:cNvPr id="69" name="Group 79">
                  <a:extLst>
                    <a:ext uri="{FF2B5EF4-FFF2-40B4-BE49-F238E27FC236}">
                      <a16:creationId xmlns:a16="http://schemas.microsoft.com/office/drawing/2014/main" id="{5FD60D16-9B3E-8846-970A-7B761F288E64}"/>
                    </a:ext>
                  </a:extLst>
                </p:cNvPr>
                <p:cNvGrpSpPr/>
                <p:nvPr/>
              </p:nvGrpSpPr>
              <p:grpSpPr>
                <a:xfrm>
                  <a:off x="1522282" y="842733"/>
                  <a:ext cx="75504" cy="75250"/>
                  <a:chOff x="1522282" y="842733"/>
                  <a:chExt cx="75504" cy="75250"/>
                </a:xfrm>
              </p:grpSpPr>
              <p:cxnSp>
                <p:nvCxnSpPr>
                  <p:cNvPr id="70" name="Straight Connector 80">
                    <a:extLst>
                      <a:ext uri="{FF2B5EF4-FFF2-40B4-BE49-F238E27FC236}">
                        <a16:creationId xmlns:a16="http://schemas.microsoft.com/office/drawing/2014/main" id="{260C5692-AAA7-3343-88F3-E89006F3FCEB}"/>
                      </a:ext>
                    </a:extLst>
                  </p:cNvPr>
                  <p:cNvCxnSpPr>
                    <a:stCxn id="68" idx="3"/>
                    <a:endCxn id="68" idx="7"/>
                  </p:cNvCxnSpPr>
                  <p:nvPr/>
                </p:nvCxnSpPr>
                <p:spPr>
                  <a:xfrm flipV="1">
                    <a:off x="1522282" y="850573"/>
                    <a:ext cx="71842" cy="6741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71" name="Isosceles Triangle 81">
                    <a:extLst>
                      <a:ext uri="{FF2B5EF4-FFF2-40B4-BE49-F238E27FC236}">
                        <a16:creationId xmlns:a16="http://schemas.microsoft.com/office/drawing/2014/main" id="{7156B604-AC76-694F-B81C-C259C01C5D32}"/>
                      </a:ext>
                    </a:extLst>
                  </p:cNvPr>
                  <p:cNvSpPr/>
                  <p:nvPr/>
                </p:nvSpPr>
                <p:spPr>
                  <a:xfrm rot="2667786" flipH="1">
                    <a:off x="1552067" y="842733"/>
                    <a:ext cx="45719" cy="45719"/>
                  </a:xfrm>
                  <a:prstGeom prst="triangl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</p:grpSp>
          </p:grpSp>
          <p:grpSp>
            <p:nvGrpSpPr>
              <p:cNvPr id="52" name="Group 45">
                <a:extLst>
                  <a:ext uri="{FF2B5EF4-FFF2-40B4-BE49-F238E27FC236}">
                    <a16:creationId xmlns:a16="http://schemas.microsoft.com/office/drawing/2014/main" id="{23035D2B-8DED-5349-A1F0-EE54CB256D61}"/>
                  </a:ext>
                </a:extLst>
              </p:cNvPr>
              <p:cNvGrpSpPr/>
              <p:nvPr/>
            </p:nvGrpSpPr>
            <p:grpSpPr>
              <a:xfrm>
                <a:off x="3022000" y="1302020"/>
                <a:ext cx="101600" cy="95332"/>
                <a:chOff x="1507403" y="836612"/>
                <a:chExt cx="101600" cy="95332"/>
              </a:xfrm>
            </p:grpSpPr>
            <p:sp>
              <p:nvSpPr>
                <p:cNvPr id="64" name="Flowchart: Connector 74">
                  <a:extLst>
                    <a:ext uri="{FF2B5EF4-FFF2-40B4-BE49-F238E27FC236}">
                      <a16:creationId xmlns:a16="http://schemas.microsoft.com/office/drawing/2014/main" id="{0F23E6EA-0C15-D64A-8CCC-A8977B840334}"/>
                    </a:ext>
                  </a:extLst>
                </p:cNvPr>
                <p:cNvSpPr/>
                <p:nvPr/>
              </p:nvSpPr>
              <p:spPr>
                <a:xfrm>
                  <a:off x="1507403" y="836612"/>
                  <a:ext cx="101600" cy="95332"/>
                </a:xfrm>
                <a:prstGeom prst="flowChartConnector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grpSp>
              <p:nvGrpSpPr>
                <p:cNvPr id="65" name="Group 75">
                  <a:extLst>
                    <a:ext uri="{FF2B5EF4-FFF2-40B4-BE49-F238E27FC236}">
                      <a16:creationId xmlns:a16="http://schemas.microsoft.com/office/drawing/2014/main" id="{D343B5FC-B31D-BD43-9B89-7A6C7F1C3903}"/>
                    </a:ext>
                  </a:extLst>
                </p:cNvPr>
                <p:cNvGrpSpPr/>
                <p:nvPr/>
              </p:nvGrpSpPr>
              <p:grpSpPr>
                <a:xfrm>
                  <a:off x="1522282" y="842733"/>
                  <a:ext cx="75504" cy="75250"/>
                  <a:chOff x="1522282" y="842733"/>
                  <a:chExt cx="75504" cy="75250"/>
                </a:xfrm>
              </p:grpSpPr>
              <p:cxnSp>
                <p:nvCxnSpPr>
                  <p:cNvPr id="66" name="Straight Connector 76">
                    <a:extLst>
                      <a:ext uri="{FF2B5EF4-FFF2-40B4-BE49-F238E27FC236}">
                        <a16:creationId xmlns:a16="http://schemas.microsoft.com/office/drawing/2014/main" id="{60A2BBB7-64FC-0A4A-9A7C-BBB473764CA4}"/>
                      </a:ext>
                    </a:extLst>
                  </p:cNvPr>
                  <p:cNvCxnSpPr>
                    <a:stCxn id="64" idx="3"/>
                    <a:endCxn id="64" idx="7"/>
                  </p:cNvCxnSpPr>
                  <p:nvPr/>
                </p:nvCxnSpPr>
                <p:spPr>
                  <a:xfrm flipV="1">
                    <a:off x="1522282" y="850573"/>
                    <a:ext cx="71842" cy="6741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7" name="Isosceles Triangle 77">
                    <a:extLst>
                      <a:ext uri="{FF2B5EF4-FFF2-40B4-BE49-F238E27FC236}">
                        <a16:creationId xmlns:a16="http://schemas.microsoft.com/office/drawing/2014/main" id="{81D34C81-DC18-4E4F-8B4C-83103AC7B243}"/>
                      </a:ext>
                    </a:extLst>
                  </p:cNvPr>
                  <p:cNvSpPr/>
                  <p:nvPr/>
                </p:nvSpPr>
                <p:spPr>
                  <a:xfrm rot="2667786" flipH="1">
                    <a:off x="1552067" y="842733"/>
                    <a:ext cx="45719" cy="45719"/>
                  </a:xfrm>
                  <a:prstGeom prst="triangl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</p:grpSp>
          </p:grpSp>
          <p:grpSp>
            <p:nvGrpSpPr>
              <p:cNvPr id="53" name="Group 46">
                <a:extLst>
                  <a:ext uri="{FF2B5EF4-FFF2-40B4-BE49-F238E27FC236}">
                    <a16:creationId xmlns:a16="http://schemas.microsoft.com/office/drawing/2014/main" id="{DFB69C8D-1AD1-A84F-8035-20610D57FD57}"/>
                  </a:ext>
                </a:extLst>
              </p:cNvPr>
              <p:cNvGrpSpPr/>
              <p:nvPr/>
            </p:nvGrpSpPr>
            <p:grpSpPr>
              <a:xfrm>
                <a:off x="833445" y="1849595"/>
                <a:ext cx="101600" cy="95332"/>
                <a:chOff x="1507403" y="836612"/>
                <a:chExt cx="101600" cy="95332"/>
              </a:xfrm>
            </p:grpSpPr>
            <p:sp>
              <p:nvSpPr>
                <p:cNvPr id="60" name="Flowchart: Connector 70">
                  <a:extLst>
                    <a:ext uri="{FF2B5EF4-FFF2-40B4-BE49-F238E27FC236}">
                      <a16:creationId xmlns:a16="http://schemas.microsoft.com/office/drawing/2014/main" id="{2ED1E383-51F2-FD49-AA36-1E6CE3C01260}"/>
                    </a:ext>
                  </a:extLst>
                </p:cNvPr>
                <p:cNvSpPr/>
                <p:nvPr/>
              </p:nvSpPr>
              <p:spPr>
                <a:xfrm>
                  <a:off x="1507403" y="836612"/>
                  <a:ext cx="101600" cy="95332"/>
                </a:xfrm>
                <a:prstGeom prst="flowChartConnector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grpSp>
              <p:nvGrpSpPr>
                <p:cNvPr id="61" name="Group 71">
                  <a:extLst>
                    <a:ext uri="{FF2B5EF4-FFF2-40B4-BE49-F238E27FC236}">
                      <a16:creationId xmlns:a16="http://schemas.microsoft.com/office/drawing/2014/main" id="{F06A7922-6B23-1C4F-A7DF-67C308F5FD79}"/>
                    </a:ext>
                  </a:extLst>
                </p:cNvPr>
                <p:cNvGrpSpPr/>
                <p:nvPr/>
              </p:nvGrpSpPr>
              <p:grpSpPr>
                <a:xfrm>
                  <a:off x="1522282" y="842733"/>
                  <a:ext cx="75504" cy="75250"/>
                  <a:chOff x="1522282" y="842733"/>
                  <a:chExt cx="75504" cy="75250"/>
                </a:xfrm>
              </p:grpSpPr>
              <p:cxnSp>
                <p:nvCxnSpPr>
                  <p:cNvPr id="62" name="Straight Connector 72">
                    <a:extLst>
                      <a:ext uri="{FF2B5EF4-FFF2-40B4-BE49-F238E27FC236}">
                        <a16:creationId xmlns:a16="http://schemas.microsoft.com/office/drawing/2014/main" id="{1B37E6F1-5A9F-5E45-ACA4-74EC3F71B43C}"/>
                      </a:ext>
                    </a:extLst>
                  </p:cNvPr>
                  <p:cNvCxnSpPr>
                    <a:stCxn id="60" idx="3"/>
                    <a:endCxn id="60" idx="7"/>
                  </p:cNvCxnSpPr>
                  <p:nvPr/>
                </p:nvCxnSpPr>
                <p:spPr>
                  <a:xfrm flipV="1">
                    <a:off x="1522282" y="850573"/>
                    <a:ext cx="71842" cy="6741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3" name="Isosceles Triangle 73">
                    <a:extLst>
                      <a:ext uri="{FF2B5EF4-FFF2-40B4-BE49-F238E27FC236}">
                        <a16:creationId xmlns:a16="http://schemas.microsoft.com/office/drawing/2014/main" id="{2BFAC08C-01DA-BF41-8432-4A9687627340}"/>
                      </a:ext>
                    </a:extLst>
                  </p:cNvPr>
                  <p:cNvSpPr/>
                  <p:nvPr/>
                </p:nvSpPr>
                <p:spPr>
                  <a:xfrm rot="2667786" flipH="1">
                    <a:off x="1552067" y="842733"/>
                    <a:ext cx="45719" cy="45719"/>
                  </a:xfrm>
                  <a:prstGeom prst="triangl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</p:grp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4" name="TextBox 53">
                    <a:extLst>
                      <a:ext uri="{FF2B5EF4-FFF2-40B4-BE49-F238E27FC236}">
                        <a16:creationId xmlns:a16="http://schemas.microsoft.com/office/drawing/2014/main" id="{568EBB03-062A-0B40-8AF7-568B02CEB4AC}"/>
                      </a:ext>
                    </a:extLst>
                  </p:cNvPr>
                  <p:cNvSpPr txBox="1"/>
                  <p:nvPr/>
                </p:nvSpPr>
                <p:spPr>
                  <a:xfrm>
                    <a:off x="1021294" y="1022294"/>
                    <a:ext cx="995724" cy="277127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ru-RU" sz="11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ru-RU" sz="1100" b="0" i="1" smtClean="0">
                                  <a:latin typeface="Cambria Math" panose="02040503050406030204" pitchFamily="18" charset="0"/>
                                </a:rPr>
                                <m:t>буф</m:t>
                              </m:r>
                            </m:sub>
                          </m:sSub>
                        </m:oMath>
                      </m:oMathPara>
                    </a14:m>
                    <a:endParaRPr lang="ru-RU" sz="1100" dirty="0"/>
                  </a:p>
                </p:txBody>
              </p:sp>
            </mc:Choice>
            <mc:Fallback xmlns="">
              <p:sp>
                <p:nvSpPr>
                  <p:cNvPr id="209" name="TextBox 208">
                    <a:extLst>
                      <a:ext uri="{FF2B5EF4-FFF2-40B4-BE49-F238E27FC236}">
                        <a16:creationId xmlns:a16="http://schemas.microsoft.com/office/drawing/2014/main" id="{893AC6B8-FAED-46F0-990E-84B61637AB4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21294" y="1022294"/>
                    <a:ext cx="995724" cy="277127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b="-4444"/>
                    </a:stretch>
                  </a:blipFill>
                </p:spPr>
                <p:txBody>
                  <a:bodyPr/>
                  <a:lstStyle/>
                  <a:p>
                    <a:r>
                      <a:rPr lang="ru-RU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5" name="TextBox 54">
                    <a:extLst>
                      <a:ext uri="{FF2B5EF4-FFF2-40B4-BE49-F238E27FC236}">
                        <a16:creationId xmlns:a16="http://schemas.microsoft.com/office/drawing/2014/main" id="{9938FE19-BF29-B849-B5A9-400FEE0E65B9}"/>
                      </a:ext>
                    </a:extLst>
                  </p:cNvPr>
                  <p:cNvSpPr txBox="1"/>
                  <p:nvPr/>
                </p:nvSpPr>
                <p:spPr>
                  <a:xfrm>
                    <a:off x="2583611" y="1012639"/>
                    <a:ext cx="995724" cy="26161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ru-RU" sz="11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ru-RU" sz="1100" b="0" i="1" smtClean="0">
                                  <a:latin typeface="Cambria Math" panose="02040503050406030204" pitchFamily="18" charset="0"/>
                                </a:rPr>
                                <m:t>лин</m:t>
                              </m:r>
                            </m:sub>
                          </m:sSub>
                        </m:oMath>
                      </m:oMathPara>
                    </a14:m>
                    <a:endParaRPr lang="ru-RU" sz="1100" dirty="0"/>
                  </a:p>
                </p:txBody>
              </p:sp>
            </mc:Choice>
            <mc:Fallback xmlns="">
              <p:sp>
                <p:nvSpPr>
                  <p:cNvPr id="211" name="TextBox 210">
                    <a:extLst>
                      <a:ext uri="{FF2B5EF4-FFF2-40B4-BE49-F238E27FC236}">
                        <a16:creationId xmlns:a16="http://schemas.microsoft.com/office/drawing/2014/main" id="{22673DEB-1732-4409-89C9-D3C90B82863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83611" y="1012639"/>
                    <a:ext cx="995724" cy="261610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ru-RU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F3FA64E9-4865-2B40-B916-DE8DA4F51229}"/>
                  </a:ext>
                </a:extLst>
              </p:cNvPr>
              <p:cNvSpPr txBox="1"/>
              <p:nvPr/>
            </p:nvSpPr>
            <p:spPr>
              <a:xfrm>
                <a:off x="1661500" y="1152685"/>
                <a:ext cx="603009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ru-RU" sz="1000" dirty="0"/>
                  <a:t>штуцер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7" name="TextBox 56">
                    <a:extLst>
                      <a:ext uri="{FF2B5EF4-FFF2-40B4-BE49-F238E27FC236}">
                        <a16:creationId xmlns:a16="http://schemas.microsoft.com/office/drawing/2014/main" id="{4C7A8BDF-F5B3-4946-B38D-7CDE9EB6DFC4}"/>
                      </a:ext>
                    </a:extLst>
                  </p:cNvPr>
                  <p:cNvSpPr txBox="1"/>
                  <p:nvPr/>
                </p:nvSpPr>
                <p:spPr>
                  <a:xfrm>
                    <a:off x="378757" y="1557834"/>
                    <a:ext cx="995724" cy="27674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ru-RU" sz="11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ru-RU" sz="1100" b="0" i="1" smtClean="0">
                                  <a:latin typeface="Cambria Math" panose="02040503050406030204" pitchFamily="18" charset="0"/>
                                </a:rPr>
                                <m:t>затр</m:t>
                              </m:r>
                            </m:sub>
                          </m:sSub>
                        </m:oMath>
                      </m:oMathPara>
                    </a14:m>
                    <a:endParaRPr lang="ru-RU" sz="1100" dirty="0"/>
                  </a:p>
                </p:txBody>
              </p:sp>
            </mc:Choice>
            <mc:Fallback xmlns="">
              <p:sp>
                <p:nvSpPr>
                  <p:cNvPr id="215" name="TextBox 214">
                    <a:extLst>
                      <a:ext uri="{FF2B5EF4-FFF2-40B4-BE49-F238E27FC236}">
                        <a16:creationId xmlns:a16="http://schemas.microsoft.com/office/drawing/2014/main" id="{1E41F2C1-5640-444D-B32C-FE92AB57D54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78757" y="1557834"/>
                    <a:ext cx="995724" cy="27674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ru-RU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8" name="TextBox 57">
                    <a:extLst>
                      <a:ext uri="{FF2B5EF4-FFF2-40B4-BE49-F238E27FC236}">
                        <a16:creationId xmlns:a16="http://schemas.microsoft.com/office/drawing/2014/main" id="{83F908EF-0D2F-C947-B36D-B220DA312E88}"/>
                      </a:ext>
                    </a:extLst>
                  </p:cNvPr>
                  <p:cNvSpPr txBox="1"/>
                  <p:nvPr/>
                </p:nvSpPr>
                <p:spPr>
                  <a:xfrm>
                    <a:off x="617385" y="5333862"/>
                    <a:ext cx="995724" cy="26161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ru-RU" sz="11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ru-RU" sz="1100" b="0" i="1" smtClean="0">
                                  <a:latin typeface="Cambria Math" panose="02040503050406030204" pitchFamily="18" charset="0"/>
                                </a:rPr>
                                <m:t>заб</m:t>
                              </m:r>
                            </m:sub>
                          </m:sSub>
                        </m:oMath>
                      </m:oMathPara>
                    </a14:m>
                    <a:endParaRPr lang="ru-RU" sz="1100" dirty="0"/>
                  </a:p>
                </p:txBody>
              </p:sp>
            </mc:Choice>
            <mc:Fallback xmlns="">
              <p:sp>
                <p:nvSpPr>
                  <p:cNvPr id="226" name="TextBox 225">
                    <a:extLst>
                      <a:ext uri="{FF2B5EF4-FFF2-40B4-BE49-F238E27FC236}">
                        <a16:creationId xmlns:a16="http://schemas.microsoft.com/office/drawing/2014/main" id="{D38BE316-9B41-43AC-843D-B56DA14D2F0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7385" y="5333862"/>
                    <a:ext cx="995724" cy="261610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ru-RU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59" name="Freeform: Shape 59">
                <a:extLst>
                  <a:ext uri="{FF2B5EF4-FFF2-40B4-BE49-F238E27FC236}">
                    <a16:creationId xmlns:a16="http://schemas.microsoft.com/office/drawing/2014/main" id="{926C23D5-A829-9841-B4E6-37B378CF87AF}"/>
                  </a:ext>
                </a:extLst>
              </p:cNvPr>
              <p:cNvSpPr/>
              <p:nvPr/>
            </p:nvSpPr>
            <p:spPr>
              <a:xfrm>
                <a:off x="792707" y="5072932"/>
                <a:ext cx="797554" cy="333955"/>
              </a:xfrm>
              <a:custGeom>
                <a:avLst/>
                <a:gdLst>
                  <a:gd name="connsiteX0" fmla="*/ 129644 w 797554"/>
                  <a:gd name="connsiteY0" fmla="*/ 333955 h 333955"/>
                  <a:gd name="connsiteX1" fmla="*/ 50131 w 797554"/>
                  <a:gd name="connsiteY1" fmla="*/ 198783 h 333955"/>
                  <a:gd name="connsiteX2" fmla="*/ 797554 w 797554"/>
                  <a:gd name="connsiteY2" fmla="*/ 0 h 333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97554" h="333955">
                    <a:moveTo>
                      <a:pt x="129644" y="333955"/>
                    </a:moveTo>
                    <a:cubicBezTo>
                      <a:pt x="34228" y="294198"/>
                      <a:pt x="-61187" y="254442"/>
                      <a:pt x="50131" y="198783"/>
                    </a:cubicBezTo>
                    <a:cubicBezTo>
                      <a:pt x="161449" y="143124"/>
                      <a:pt x="663707" y="35781"/>
                      <a:pt x="797554" y="0"/>
                    </a:cubicBezTo>
                  </a:path>
                </a:pathLst>
              </a:custGeom>
              <a:ln>
                <a:prstDash val="lg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</p:grpSp>
        <p:cxnSp>
          <p:nvCxnSpPr>
            <p:cNvPr id="10" name="Straight Connector 99">
              <a:extLst>
                <a:ext uri="{FF2B5EF4-FFF2-40B4-BE49-F238E27FC236}">
                  <a16:creationId xmlns:a16="http://schemas.microsoft.com/office/drawing/2014/main" id="{49D7DEAE-D566-9C41-BF30-41788215E31E}"/>
                </a:ext>
              </a:extLst>
            </p:cNvPr>
            <p:cNvCxnSpPr>
              <a:cxnSpLocks/>
            </p:cNvCxnSpPr>
            <p:nvPr/>
          </p:nvCxnSpPr>
          <p:spPr>
            <a:xfrm>
              <a:off x="1460559" y="5173439"/>
              <a:ext cx="326606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EA1AF9CA-BEC2-B745-9741-088B2C78A089}"/>
                    </a:ext>
                  </a:extLst>
                </p:cNvPr>
                <p:cNvSpPr txBox="1"/>
                <p:nvPr/>
              </p:nvSpPr>
              <p:spPr>
                <a:xfrm>
                  <a:off x="2375717" y="5341069"/>
                  <a:ext cx="995724" cy="2616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ru-RU" sz="11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ru-RU" sz="1100" b="0" i="1" smtClean="0">
                                <a:latin typeface="Cambria Math" panose="02040503050406030204" pitchFamily="18" charset="0"/>
                              </a:rPr>
                              <m:t>пл</m:t>
                            </m:r>
                          </m:sub>
                        </m:sSub>
                      </m:oMath>
                    </m:oMathPara>
                  </a14:m>
                  <a:endParaRPr lang="ru-RU" sz="1100" dirty="0"/>
                </a:p>
              </p:txBody>
            </p:sp>
          </mc:Choice>
          <mc:Fallback xmlns=""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F12541EC-B16F-4AE1-8B65-AEEEF0D21FE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75717" y="5341069"/>
                  <a:ext cx="995724" cy="26161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27AA60B6-4502-4B44-9402-E6C32DC934AD}"/>
                    </a:ext>
                  </a:extLst>
                </p:cNvPr>
                <p:cNvSpPr txBox="1"/>
                <p:nvPr/>
              </p:nvSpPr>
              <p:spPr>
                <a:xfrm>
                  <a:off x="2371617" y="5341069"/>
                  <a:ext cx="995724" cy="2616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ru-RU" sz="11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ru-RU" sz="1100" b="0" i="1" smtClean="0">
                                <a:latin typeface="Cambria Math" panose="02040503050406030204" pitchFamily="18" charset="0"/>
                              </a:rPr>
                              <m:t>пл</m:t>
                            </m:r>
                          </m:sub>
                        </m:sSub>
                      </m:oMath>
                    </m:oMathPara>
                  </a14:m>
                  <a:endParaRPr lang="ru-RU" sz="1100" dirty="0"/>
                </a:p>
              </p:txBody>
            </p:sp>
          </mc:Choice>
          <mc:Fallback xmlns="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06303417-38D8-4A5B-AA5E-7DCF3ADA89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71617" y="5341069"/>
                  <a:ext cx="995724" cy="26161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F76AA2B7-A507-0445-A657-D2F9DF8E3AEF}"/>
                    </a:ext>
                  </a:extLst>
                </p:cNvPr>
                <p:cNvSpPr txBox="1"/>
                <p:nvPr/>
              </p:nvSpPr>
              <p:spPr>
                <a:xfrm>
                  <a:off x="444273" y="4904281"/>
                  <a:ext cx="745405" cy="23496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ru-RU" sz="11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ru-RU" sz="1100" b="0" i="1" smtClean="0">
                                <a:latin typeface="Cambria Math" panose="02040503050406030204" pitchFamily="18" charset="0"/>
                              </a:rPr>
                              <m:t>б</m:t>
                            </m:r>
                          </m:sub>
                        </m:sSub>
                      </m:oMath>
                    </m:oMathPara>
                  </a14:m>
                  <a:endParaRPr lang="ru-RU" sz="1100" dirty="0"/>
                </a:p>
              </p:txBody>
            </p:sp>
          </mc:Choice>
          <mc:Fallback xmlns="">
            <p:sp>
              <p:nvSpPr>
                <p:cNvPr id="190" name="TextBox 189">
                  <a:extLst>
                    <a:ext uri="{FF2B5EF4-FFF2-40B4-BE49-F238E27FC236}">
                      <a16:creationId xmlns:a16="http://schemas.microsoft.com/office/drawing/2014/main" id="{28EF67A6-A69B-4451-8179-BBA295566B7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4273" y="4904281"/>
                  <a:ext cx="745405" cy="23496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" name="Straight Arrow Connector 127">
              <a:extLst>
                <a:ext uri="{FF2B5EF4-FFF2-40B4-BE49-F238E27FC236}">
                  <a16:creationId xmlns:a16="http://schemas.microsoft.com/office/drawing/2014/main" id="{529E6989-1534-A44B-8188-BD05A33DEFE2}"/>
                </a:ext>
              </a:extLst>
            </p:cNvPr>
            <p:cNvCxnSpPr/>
            <p:nvPr/>
          </p:nvCxnSpPr>
          <p:spPr>
            <a:xfrm flipH="1">
              <a:off x="1703973" y="5602679"/>
              <a:ext cx="41317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28">
              <a:extLst>
                <a:ext uri="{FF2B5EF4-FFF2-40B4-BE49-F238E27FC236}">
                  <a16:creationId xmlns:a16="http://schemas.microsoft.com/office/drawing/2014/main" id="{F90C353A-D94B-C945-B5B9-7DD28989F9B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606645" y="3702078"/>
              <a:ext cx="7772" cy="41401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240371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C23760C-690C-D244-8497-B210458C3F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solidFill>
            <a:schemeClr val="bg1"/>
          </a:solidFill>
        </p:spPr>
        <p:txBody>
          <a:bodyPr/>
          <a:lstStyle/>
          <a:p>
            <a:r>
              <a:rPr lang="ru-RU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Оптимизация газлифтной скважины</a:t>
            </a:r>
          </a:p>
        </p:txBody>
      </p:sp>
      <p:cxnSp>
        <p:nvCxnSpPr>
          <p:cNvPr id="94" name="Прямая соединительная линия 93">
            <a:extLst>
              <a:ext uri="{FF2B5EF4-FFF2-40B4-BE49-F238E27FC236}">
                <a16:creationId xmlns:a16="http://schemas.microsoft.com/office/drawing/2014/main" id="{8ED7E7DA-11CB-354B-8AD3-AE72A6B5245E}"/>
              </a:ext>
            </a:extLst>
          </p:cNvPr>
          <p:cNvCxnSpPr>
            <a:cxnSpLocks/>
          </p:cNvCxnSpPr>
          <p:nvPr/>
        </p:nvCxnSpPr>
        <p:spPr>
          <a:xfrm>
            <a:off x="828675" y="1674565"/>
            <a:ext cx="10529888" cy="0"/>
          </a:xfrm>
          <a:prstGeom prst="line">
            <a:avLst/>
          </a:prstGeom>
          <a:ln w="47625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Номер слайда 3">
            <a:extLst>
              <a:ext uri="{FF2B5EF4-FFF2-40B4-BE49-F238E27FC236}">
                <a16:creationId xmlns:a16="http://schemas.microsoft.com/office/drawing/2014/main" id="{C5E63813-3440-2643-BE66-F8DB99D89A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88AC0803-CFD0-497F-8DF6-4786DF9E2156}" type="slidenum">
              <a:rPr lang="ru-RU" smtClean="0"/>
              <a:t>26</a:t>
            </a:fld>
            <a:endParaRPr lang="ru-RU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A74E3E4-919D-7C44-9B88-16F7FB14E6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819" y="1755775"/>
            <a:ext cx="5765800" cy="4965700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93985A7E-9FE3-2643-BAF7-0924E5D8DB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3619" y="2174875"/>
            <a:ext cx="5765800" cy="412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9169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Wellhead Choke Valve, API Valves Manufacturer Oil and Gas">
            <a:extLst>
              <a:ext uri="{FF2B5EF4-FFF2-40B4-BE49-F238E27FC236}">
                <a16:creationId xmlns:a16="http://schemas.microsoft.com/office/drawing/2014/main" id="{1F2BF634-E07A-2143-B71E-F1F25B182C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13" r="31232"/>
          <a:stretch/>
        </p:blipFill>
        <p:spPr bwMode="auto">
          <a:xfrm>
            <a:off x="-12530" y="1839108"/>
            <a:ext cx="3529014" cy="5018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02B0A431-5E09-0E49-A2A8-1F37595D0A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813AE1B9-2F84-8A4E-B161-08E33D87CFF3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Штуцер</a:t>
            </a:r>
          </a:p>
        </p:txBody>
      </p: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F45F4E59-3C25-444A-8233-5297A6C730A6}"/>
              </a:ext>
            </a:extLst>
          </p:cNvPr>
          <p:cNvCxnSpPr>
            <a:cxnSpLocks/>
          </p:cNvCxnSpPr>
          <p:nvPr/>
        </p:nvCxnSpPr>
        <p:spPr>
          <a:xfrm>
            <a:off x="828675" y="1674565"/>
            <a:ext cx="10529888" cy="0"/>
          </a:xfrm>
          <a:prstGeom prst="line">
            <a:avLst/>
          </a:prstGeom>
          <a:ln w="47625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12521CE-96BD-134F-A747-0D027EED530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561"/>
          <a:stretch/>
        </p:blipFill>
        <p:spPr>
          <a:xfrm>
            <a:off x="3516484" y="1885441"/>
            <a:ext cx="2484265" cy="2229374"/>
          </a:xfrm>
          <a:prstGeom prst="rect">
            <a:avLst/>
          </a:prstGeom>
        </p:spPr>
      </p:pic>
      <p:cxnSp>
        <p:nvCxnSpPr>
          <p:cNvPr id="10" name="Прямая со стрелкой 9">
            <a:extLst>
              <a:ext uri="{FF2B5EF4-FFF2-40B4-BE49-F238E27FC236}">
                <a16:creationId xmlns:a16="http://schemas.microsoft.com/office/drawing/2014/main" id="{BC718A58-5D1E-CC47-AD84-1FA55398F8AF}"/>
              </a:ext>
            </a:extLst>
          </p:cNvPr>
          <p:cNvCxnSpPr>
            <a:cxnSpLocks/>
          </p:cNvCxnSpPr>
          <p:nvPr/>
        </p:nvCxnSpPr>
        <p:spPr>
          <a:xfrm flipV="1">
            <a:off x="5035482" y="4348554"/>
            <a:ext cx="2116273" cy="1"/>
          </a:xfrm>
          <a:prstGeom prst="straightConnector1">
            <a:avLst/>
          </a:prstGeom>
          <a:ln w="508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E1C63F28-2EE2-4D49-9450-7EA2ED4F55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1755" y="2850936"/>
            <a:ext cx="4984466" cy="2917265"/>
          </a:xfrm>
          <a:prstGeom prst="rect">
            <a:avLst/>
          </a:prstGeom>
        </p:spPr>
      </p:pic>
      <p:sp>
        <p:nvSpPr>
          <p:cNvPr id="13" name="Номер слайда 3">
            <a:extLst>
              <a:ext uri="{FF2B5EF4-FFF2-40B4-BE49-F238E27FC236}">
                <a16:creationId xmlns:a16="http://schemas.microsoft.com/office/drawing/2014/main" id="{51DEB3CA-CA7B-0B4A-B80C-B5110A0A3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88AC0803-CFD0-497F-8DF6-4786DF9E2156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568080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115FDAF-0BEE-FE47-B66C-E24E9358A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Цель моделирования </a:t>
            </a:r>
          </a:p>
        </p:txBody>
      </p: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C436B1A3-155D-004E-AC54-82E152866A8F}"/>
              </a:ext>
            </a:extLst>
          </p:cNvPr>
          <p:cNvCxnSpPr>
            <a:cxnSpLocks/>
          </p:cNvCxnSpPr>
          <p:nvPr/>
        </p:nvCxnSpPr>
        <p:spPr>
          <a:xfrm>
            <a:off x="828675" y="1674565"/>
            <a:ext cx="10529888" cy="0"/>
          </a:xfrm>
          <a:prstGeom prst="line">
            <a:avLst/>
          </a:prstGeom>
          <a:ln w="47625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DE4312B3-C82F-3747-89EC-154C7A1D3680}"/>
              </a:ext>
            </a:extLst>
          </p:cNvPr>
          <p:cNvGrpSpPr/>
          <p:nvPr/>
        </p:nvGrpSpPr>
        <p:grpSpPr>
          <a:xfrm>
            <a:off x="838200" y="1902851"/>
            <a:ext cx="3893750" cy="4955149"/>
            <a:chOff x="427458" y="1773517"/>
            <a:chExt cx="3507103" cy="4582833"/>
          </a:xfrm>
        </p:grpSpPr>
        <p:grpSp>
          <p:nvGrpSpPr>
            <p:cNvPr id="6" name="Group 4">
              <a:extLst>
                <a:ext uri="{FF2B5EF4-FFF2-40B4-BE49-F238E27FC236}">
                  <a16:creationId xmlns:a16="http://schemas.microsoft.com/office/drawing/2014/main" id="{C093C9C7-55F7-6B4D-9BC3-F1B5EA675897}"/>
                </a:ext>
              </a:extLst>
            </p:cNvPr>
            <p:cNvGrpSpPr/>
            <p:nvPr/>
          </p:nvGrpSpPr>
          <p:grpSpPr>
            <a:xfrm>
              <a:off x="542349" y="1773517"/>
              <a:ext cx="3392212" cy="4582833"/>
              <a:chOff x="187750" y="1012639"/>
              <a:chExt cx="3392212" cy="4582833"/>
            </a:xfrm>
          </p:grpSpPr>
          <p:cxnSp>
            <p:nvCxnSpPr>
              <p:cNvPr id="21" name="Straight Connector 6">
                <a:extLst>
                  <a:ext uri="{FF2B5EF4-FFF2-40B4-BE49-F238E27FC236}">
                    <a16:creationId xmlns:a16="http://schemas.microsoft.com/office/drawing/2014/main" id="{FE5EC96E-4F65-D145-89DB-F233FA91A4DE}"/>
                  </a:ext>
                </a:extLst>
              </p:cNvPr>
              <p:cNvCxnSpPr/>
              <p:nvPr/>
            </p:nvCxnSpPr>
            <p:spPr>
              <a:xfrm>
                <a:off x="187750" y="2487875"/>
                <a:ext cx="66569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7">
                <a:extLst>
                  <a:ext uri="{FF2B5EF4-FFF2-40B4-BE49-F238E27FC236}">
                    <a16:creationId xmlns:a16="http://schemas.microsoft.com/office/drawing/2014/main" id="{02EA1CEF-CBB7-1547-AB2F-D609D10176A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71110" y="2487875"/>
                <a:ext cx="1769125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8">
                <a:extLst>
                  <a:ext uri="{FF2B5EF4-FFF2-40B4-BE49-F238E27FC236}">
                    <a16:creationId xmlns:a16="http://schemas.microsoft.com/office/drawing/2014/main" id="{02B65C29-6B4D-3543-9663-BC0CAE16DE7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53440" y="2225382"/>
                <a:ext cx="0" cy="2914253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9">
                <a:extLst>
                  <a:ext uri="{FF2B5EF4-FFF2-40B4-BE49-F238E27FC236}">
                    <a16:creationId xmlns:a16="http://schemas.microsoft.com/office/drawing/2014/main" id="{C0081353-B08B-5645-ACCB-B7E8440CC36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71110" y="2225382"/>
                <a:ext cx="0" cy="2914253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10">
                <a:extLst>
                  <a:ext uri="{FF2B5EF4-FFF2-40B4-BE49-F238E27FC236}">
                    <a16:creationId xmlns:a16="http://schemas.microsoft.com/office/drawing/2014/main" id="{951A1806-7542-D74B-A9F5-697275B03C9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5020" y="5139635"/>
                <a:ext cx="176297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26" name="Group 11">
                <a:extLst>
                  <a:ext uri="{FF2B5EF4-FFF2-40B4-BE49-F238E27FC236}">
                    <a16:creationId xmlns:a16="http://schemas.microsoft.com/office/drawing/2014/main" id="{7AD8C1A3-06DE-814A-AF28-391EC49C38CA}"/>
                  </a:ext>
                </a:extLst>
              </p:cNvPr>
              <p:cNvGrpSpPr/>
              <p:nvPr/>
            </p:nvGrpSpPr>
            <p:grpSpPr>
              <a:xfrm>
                <a:off x="1589410" y="4960989"/>
                <a:ext cx="173140" cy="142240"/>
                <a:chOff x="1589410" y="4444154"/>
                <a:chExt cx="173140" cy="142240"/>
              </a:xfrm>
            </p:grpSpPr>
            <p:cxnSp>
              <p:nvCxnSpPr>
                <p:cNvPr id="88" name="Straight Connector 95">
                  <a:extLst>
                    <a:ext uri="{FF2B5EF4-FFF2-40B4-BE49-F238E27FC236}">
                      <a16:creationId xmlns:a16="http://schemas.microsoft.com/office/drawing/2014/main" id="{5439AEC3-A5D8-9942-A3E3-E4E49177CD9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589410" y="4586394"/>
                  <a:ext cx="173140" cy="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9" name="Straight Connector 96">
                  <a:extLst>
                    <a:ext uri="{FF2B5EF4-FFF2-40B4-BE49-F238E27FC236}">
                      <a16:creationId xmlns:a16="http://schemas.microsoft.com/office/drawing/2014/main" id="{4D2DC423-B764-8B4F-AB58-B1C339E2836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589410" y="4444154"/>
                  <a:ext cx="173140" cy="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0" name="Straight Connector 97">
                  <a:extLst>
                    <a:ext uri="{FF2B5EF4-FFF2-40B4-BE49-F238E27FC236}">
                      <a16:creationId xmlns:a16="http://schemas.microsoft.com/office/drawing/2014/main" id="{21FFC02E-0785-2548-A779-F0A2A7369E7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589410" y="4518661"/>
                  <a:ext cx="173140" cy="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7" name="Group 12">
                <a:extLst>
                  <a:ext uri="{FF2B5EF4-FFF2-40B4-BE49-F238E27FC236}">
                    <a16:creationId xmlns:a16="http://schemas.microsoft.com/office/drawing/2014/main" id="{EE96899C-A942-DB41-8329-18838BBE2A59}"/>
                  </a:ext>
                </a:extLst>
              </p:cNvPr>
              <p:cNvGrpSpPr/>
              <p:nvPr/>
            </p:nvGrpSpPr>
            <p:grpSpPr>
              <a:xfrm>
                <a:off x="763913" y="4960992"/>
                <a:ext cx="173140" cy="142240"/>
                <a:chOff x="1589410" y="4444154"/>
                <a:chExt cx="173140" cy="142240"/>
              </a:xfrm>
            </p:grpSpPr>
            <p:cxnSp>
              <p:nvCxnSpPr>
                <p:cNvPr id="85" name="Straight Connector 92">
                  <a:extLst>
                    <a:ext uri="{FF2B5EF4-FFF2-40B4-BE49-F238E27FC236}">
                      <a16:creationId xmlns:a16="http://schemas.microsoft.com/office/drawing/2014/main" id="{54C03F42-9691-5E47-878C-1FEA50E66B9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589410" y="4586394"/>
                  <a:ext cx="173140" cy="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6" name="Straight Connector 93">
                  <a:extLst>
                    <a:ext uri="{FF2B5EF4-FFF2-40B4-BE49-F238E27FC236}">
                      <a16:creationId xmlns:a16="http://schemas.microsoft.com/office/drawing/2014/main" id="{464A2160-2DB1-9144-8612-C78DB4CA78D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589410" y="4444154"/>
                  <a:ext cx="173140" cy="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Straight Connector 94">
                  <a:extLst>
                    <a:ext uri="{FF2B5EF4-FFF2-40B4-BE49-F238E27FC236}">
                      <a16:creationId xmlns:a16="http://schemas.microsoft.com/office/drawing/2014/main" id="{83AD4F96-60E0-8F4A-B8EE-9CE62D2B887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589410" y="4518661"/>
                  <a:ext cx="173140" cy="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8" name="Straight Connector 13">
                <a:extLst>
                  <a:ext uri="{FF2B5EF4-FFF2-40B4-BE49-F238E27FC236}">
                    <a16:creationId xmlns:a16="http://schemas.microsoft.com/office/drawing/2014/main" id="{AC025D74-1329-2E41-AE6D-42C7FB98668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423460" y="1776032"/>
                <a:ext cx="0" cy="2636529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14">
                <a:extLst>
                  <a:ext uri="{FF2B5EF4-FFF2-40B4-BE49-F238E27FC236}">
                    <a16:creationId xmlns:a16="http://schemas.microsoft.com/office/drawing/2014/main" id="{E1FD2AA1-9920-1743-A417-34EBCD7FB2C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05960" y="1769681"/>
                <a:ext cx="0" cy="2646054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30" name="Group 16">
                <a:extLst>
                  <a:ext uri="{FF2B5EF4-FFF2-40B4-BE49-F238E27FC236}">
                    <a16:creationId xmlns:a16="http://schemas.microsoft.com/office/drawing/2014/main" id="{F08F4E6B-7D96-B24D-9410-8A865F789AD2}"/>
                  </a:ext>
                </a:extLst>
              </p:cNvPr>
              <p:cNvGrpSpPr/>
              <p:nvPr/>
            </p:nvGrpSpPr>
            <p:grpSpPr>
              <a:xfrm>
                <a:off x="690337" y="2042505"/>
                <a:ext cx="160147" cy="182877"/>
                <a:chOff x="690337" y="1525670"/>
                <a:chExt cx="160147" cy="182877"/>
              </a:xfrm>
            </p:grpSpPr>
            <p:cxnSp>
              <p:nvCxnSpPr>
                <p:cNvPr id="79" name="Straight Connector 82">
                  <a:extLst>
                    <a:ext uri="{FF2B5EF4-FFF2-40B4-BE49-F238E27FC236}">
                      <a16:creationId xmlns:a16="http://schemas.microsoft.com/office/drawing/2014/main" id="{8D7217F5-A6E3-A74C-AD39-A5DED4AC30B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90337" y="1708547"/>
                  <a:ext cx="160146" cy="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0" name="Straight Connector 83">
                  <a:extLst>
                    <a:ext uri="{FF2B5EF4-FFF2-40B4-BE49-F238E27FC236}">
                      <a16:creationId xmlns:a16="http://schemas.microsoft.com/office/drawing/2014/main" id="{084E03CE-FA5E-F849-8CB5-2A0970F72BE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90337" y="1525671"/>
                  <a:ext cx="160147" cy="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Straight Connector 84">
                  <a:extLst>
                    <a:ext uri="{FF2B5EF4-FFF2-40B4-BE49-F238E27FC236}">
                      <a16:creationId xmlns:a16="http://schemas.microsoft.com/office/drawing/2014/main" id="{E949DB0F-1E6A-C845-B37A-DE67AC9D5E5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90337" y="1529904"/>
                  <a:ext cx="0" cy="178643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2" name="Straight Connector 85">
                  <a:extLst>
                    <a:ext uri="{FF2B5EF4-FFF2-40B4-BE49-F238E27FC236}">
                      <a16:creationId xmlns:a16="http://schemas.microsoft.com/office/drawing/2014/main" id="{9C85E017-B34D-9442-923C-7BCBAE921FF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93295" y="1525671"/>
                  <a:ext cx="157187" cy="182876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Straight Connector 86">
                  <a:extLst>
                    <a:ext uri="{FF2B5EF4-FFF2-40B4-BE49-F238E27FC236}">
                      <a16:creationId xmlns:a16="http://schemas.microsoft.com/office/drawing/2014/main" id="{B0E67AFC-40EF-184F-8507-647EC86EBEA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90337" y="1525670"/>
                  <a:ext cx="160145" cy="182877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Straight Connector 87">
                  <a:extLst>
                    <a:ext uri="{FF2B5EF4-FFF2-40B4-BE49-F238E27FC236}">
                      <a16:creationId xmlns:a16="http://schemas.microsoft.com/office/drawing/2014/main" id="{128D0468-D54A-A546-9972-D796760FE07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50482" y="1525670"/>
                  <a:ext cx="0" cy="178643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1" name="Straight Connector 17">
                <a:extLst>
                  <a:ext uri="{FF2B5EF4-FFF2-40B4-BE49-F238E27FC236}">
                    <a16:creationId xmlns:a16="http://schemas.microsoft.com/office/drawing/2014/main" id="{B2205359-F2E3-B343-A0DE-8CDE6F3508F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47526" y="2045681"/>
                <a:ext cx="258434" cy="1058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18">
                <a:extLst>
                  <a:ext uri="{FF2B5EF4-FFF2-40B4-BE49-F238E27FC236}">
                    <a16:creationId xmlns:a16="http://schemas.microsoft.com/office/drawing/2014/main" id="{EA5ACB11-D2CC-724D-B150-704E1B329C9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423460" y="2041447"/>
                <a:ext cx="804984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19">
                <a:extLst>
                  <a:ext uri="{FF2B5EF4-FFF2-40B4-BE49-F238E27FC236}">
                    <a16:creationId xmlns:a16="http://schemas.microsoft.com/office/drawing/2014/main" id="{33A166D2-A5B5-574F-9132-B212B80ADD0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671113" y="2225742"/>
                <a:ext cx="894526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20">
                <a:extLst>
                  <a:ext uri="{FF2B5EF4-FFF2-40B4-BE49-F238E27FC236}">
                    <a16:creationId xmlns:a16="http://schemas.microsoft.com/office/drawing/2014/main" id="{3F75E823-4507-D840-A8CC-0B2BE403DBA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07870" y="1492173"/>
                <a:ext cx="804984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21">
                <a:extLst>
                  <a:ext uri="{FF2B5EF4-FFF2-40B4-BE49-F238E27FC236}">
                    <a16:creationId xmlns:a16="http://schemas.microsoft.com/office/drawing/2014/main" id="{81FD22E8-973B-B549-9E45-00B30A9E332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05960" y="1488997"/>
                <a:ext cx="0" cy="29929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22">
                <a:extLst>
                  <a:ext uri="{FF2B5EF4-FFF2-40B4-BE49-F238E27FC236}">
                    <a16:creationId xmlns:a16="http://schemas.microsoft.com/office/drawing/2014/main" id="{35838116-EE05-CD4E-8817-39B32BD755E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423460" y="1779208"/>
                <a:ext cx="489394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23">
                <a:extLst>
                  <a:ext uri="{FF2B5EF4-FFF2-40B4-BE49-F238E27FC236}">
                    <a16:creationId xmlns:a16="http://schemas.microsoft.com/office/drawing/2014/main" id="{B2A5F2B8-20A5-1543-BDD5-8AB7B9051C6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228445" y="2041447"/>
                <a:ext cx="128723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24">
                <a:extLst>
                  <a:ext uri="{FF2B5EF4-FFF2-40B4-BE49-F238E27FC236}">
                    <a16:creationId xmlns:a16="http://schemas.microsoft.com/office/drawing/2014/main" id="{2BFA055F-6B39-1C44-8DFB-B55DDA8CDD3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12854" y="1488997"/>
                <a:ext cx="0" cy="82417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25">
                <a:extLst>
                  <a:ext uri="{FF2B5EF4-FFF2-40B4-BE49-F238E27FC236}">
                    <a16:creationId xmlns:a16="http://schemas.microsoft.com/office/drawing/2014/main" id="{988142C5-D678-A144-9D0E-087FCC951B4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16030" y="1699967"/>
                <a:ext cx="0" cy="82417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26">
                <a:extLst>
                  <a:ext uri="{FF2B5EF4-FFF2-40B4-BE49-F238E27FC236}">
                    <a16:creationId xmlns:a16="http://schemas.microsoft.com/office/drawing/2014/main" id="{F1A0E212-1257-B44B-AC42-16733C4EA71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12854" y="1698379"/>
                <a:ext cx="64752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27">
                <a:extLst>
                  <a:ext uri="{FF2B5EF4-FFF2-40B4-BE49-F238E27FC236}">
                    <a16:creationId xmlns:a16="http://schemas.microsoft.com/office/drawing/2014/main" id="{518F3B4D-DD68-BD4C-9AB0-470B4D523E5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12854" y="1568246"/>
                <a:ext cx="64752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28">
                <a:extLst>
                  <a:ext uri="{FF2B5EF4-FFF2-40B4-BE49-F238E27FC236}">
                    <a16:creationId xmlns:a16="http://schemas.microsoft.com/office/drawing/2014/main" id="{3CC81C7E-674C-AD4D-9264-F6E4FC7A2C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77606" y="1488997"/>
                <a:ext cx="0" cy="82417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29">
                <a:extLst>
                  <a:ext uri="{FF2B5EF4-FFF2-40B4-BE49-F238E27FC236}">
                    <a16:creationId xmlns:a16="http://schemas.microsoft.com/office/drawing/2014/main" id="{905DF64F-0A27-0A46-9C2B-3BD197A313A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77606" y="1696790"/>
                <a:ext cx="0" cy="82417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30">
                <a:extLst>
                  <a:ext uri="{FF2B5EF4-FFF2-40B4-BE49-F238E27FC236}">
                    <a16:creationId xmlns:a16="http://schemas.microsoft.com/office/drawing/2014/main" id="{A9DE8160-86CE-B641-9500-CA9AE7C894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77606" y="1776031"/>
                <a:ext cx="379562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31">
                <a:extLst>
                  <a:ext uri="{FF2B5EF4-FFF2-40B4-BE49-F238E27FC236}">
                    <a16:creationId xmlns:a16="http://schemas.microsoft.com/office/drawing/2014/main" id="{17779D28-57F1-C447-8B6D-3149F27E52B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77606" y="1491644"/>
                <a:ext cx="379562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32">
                <a:extLst>
                  <a:ext uri="{FF2B5EF4-FFF2-40B4-BE49-F238E27FC236}">
                    <a16:creationId xmlns:a16="http://schemas.microsoft.com/office/drawing/2014/main" id="{0F7016AF-11CA-CE4A-A19C-A7A17FE8A99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57168" y="1776031"/>
                <a:ext cx="0" cy="26541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33">
                <a:extLst>
                  <a:ext uri="{FF2B5EF4-FFF2-40B4-BE49-F238E27FC236}">
                    <a16:creationId xmlns:a16="http://schemas.microsoft.com/office/drawing/2014/main" id="{25A4C65F-0F44-2A47-A27A-23E18244FC5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57168" y="1491644"/>
                <a:ext cx="226443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34">
                <a:extLst>
                  <a:ext uri="{FF2B5EF4-FFF2-40B4-BE49-F238E27FC236}">
                    <a16:creationId xmlns:a16="http://schemas.microsoft.com/office/drawing/2014/main" id="{67CCEC9D-0A45-E249-AC5A-16A2B24C83D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83611" y="1491644"/>
                <a:ext cx="996351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35">
                <a:extLst>
                  <a:ext uri="{FF2B5EF4-FFF2-40B4-BE49-F238E27FC236}">
                    <a16:creationId xmlns:a16="http://schemas.microsoft.com/office/drawing/2014/main" id="{DD34B1EA-DEFA-3047-A697-E10E68B54D8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65639" y="1776031"/>
                <a:ext cx="0" cy="444379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36">
                <a:extLst>
                  <a:ext uri="{FF2B5EF4-FFF2-40B4-BE49-F238E27FC236}">
                    <a16:creationId xmlns:a16="http://schemas.microsoft.com/office/drawing/2014/main" id="{7EE7516E-E1FD-B74D-BF82-48111A72AD1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65639" y="1774445"/>
                <a:ext cx="1014323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37">
                <a:extLst>
                  <a:ext uri="{FF2B5EF4-FFF2-40B4-BE49-F238E27FC236}">
                    <a16:creationId xmlns:a16="http://schemas.microsoft.com/office/drawing/2014/main" id="{2297A126-52B5-1C4D-AB51-D8315F3315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57168" y="1928431"/>
                <a:ext cx="208471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38">
                <a:extLst>
                  <a:ext uri="{FF2B5EF4-FFF2-40B4-BE49-F238E27FC236}">
                    <a16:creationId xmlns:a16="http://schemas.microsoft.com/office/drawing/2014/main" id="{F1441434-A33B-874B-9BC9-FDBC2F9D3FE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39196" y="1776031"/>
                <a:ext cx="226443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3" name="Oval 39">
                <a:extLst>
                  <a:ext uri="{FF2B5EF4-FFF2-40B4-BE49-F238E27FC236}">
                    <a16:creationId xmlns:a16="http://schemas.microsoft.com/office/drawing/2014/main" id="{68CBD441-E744-3147-9D0D-C328A00C8FA7}"/>
                  </a:ext>
                </a:extLst>
              </p:cNvPr>
              <p:cNvSpPr/>
              <p:nvPr/>
            </p:nvSpPr>
            <p:spPr>
              <a:xfrm>
                <a:off x="2397769" y="1785779"/>
                <a:ext cx="127268" cy="13463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cxnSp>
            <p:nvCxnSpPr>
              <p:cNvPr id="54" name="Straight Connector 40">
                <a:extLst>
                  <a:ext uri="{FF2B5EF4-FFF2-40B4-BE49-F238E27FC236}">
                    <a16:creationId xmlns:a16="http://schemas.microsoft.com/office/drawing/2014/main" id="{8F50D788-902C-B247-B1AF-45CD51A9F307}"/>
                  </a:ext>
                </a:extLst>
              </p:cNvPr>
              <p:cNvCxnSpPr/>
              <p:nvPr/>
            </p:nvCxnSpPr>
            <p:spPr>
              <a:xfrm flipV="1">
                <a:off x="1945230" y="1353447"/>
                <a:ext cx="0" cy="216379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41">
                <a:extLst>
                  <a:ext uri="{FF2B5EF4-FFF2-40B4-BE49-F238E27FC236}">
                    <a16:creationId xmlns:a16="http://schemas.microsoft.com/office/drawing/2014/main" id="{0688A0E7-BAB0-D942-9E96-3A17F5FD48A3}"/>
                  </a:ext>
                </a:extLst>
              </p:cNvPr>
              <p:cNvCxnSpPr>
                <a:cxnSpLocks/>
                <a:endCxn id="75" idx="4"/>
              </p:cNvCxnSpPr>
              <p:nvPr/>
            </p:nvCxnSpPr>
            <p:spPr>
              <a:xfrm flipV="1">
                <a:off x="1558203" y="1448779"/>
                <a:ext cx="0" cy="4022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42">
                <a:extLst>
                  <a:ext uri="{FF2B5EF4-FFF2-40B4-BE49-F238E27FC236}">
                    <a16:creationId xmlns:a16="http://schemas.microsoft.com/office/drawing/2014/main" id="{D4C3F091-81E6-7545-B9D5-AE36288B976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073931" y="1407423"/>
                <a:ext cx="0" cy="87438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43">
                <a:extLst>
                  <a:ext uri="{FF2B5EF4-FFF2-40B4-BE49-F238E27FC236}">
                    <a16:creationId xmlns:a16="http://schemas.microsoft.com/office/drawing/2014/main" id="{A522D562-F5F5-6949-B70A-BD434B35294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82915" y="1953523"/>
                <a:ext cx="0" cy="87924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58" name="Group 44">
                <a:extLst>
                  <a:ext uri="{FF2B5EF4-FFF2-40B4-BE49-F238E27FC236}">
                    <a16:creationId xmlns:a16="http://schemas.microsoft.com/office/drawing/2014/main" id="{A1F2A7BC-F137-1346-B215-D49E0571C851}"/>
                  </a:ext>
                </a:extLst>
              </p:cNvPr>
              <p:cNvGrpSpPr/>
              <p:nvPr/>
            </p:nvGrpSpPr>
            <p:grpSpPr>
              <a:xfrm>
                <a:off x="1507403" y="1353447"/>
                <a:ext cx="101600" cy="95332"/>
                <a:chOff x="1507403" y="836612"/>
                <a:chExt cx="101600" cy="95332"/>
              </a:xfrm>
            </p:grpSpPr>
            <p:sp>
              <p:nvSpPr>
                <p:cNvPr id="75" name="Flowchart: Connector 78">
                  <a:extLst>
                    <a:ext uri="{FF2B5EF4-FFF2-40B4-BE49-F238E27FC236}">
                      <a16:creationId xmlns:a16="http://schemas.microsoft.com/office/drawing/2014/main" id="{0A27BED5-C619-9A44-B08D-C27CEE8F6DF3}"/>
                    </a:ext>
                  </a:extLst>
                </p:cNvPr>
                <p:cNvSpPr/>
                <p:nvPr/>
              </p:nvSpPr>
              <p:spPr>
                <a:xfrm>
                  <a:off x="1507403" y="836612"/>
                  <a:ext cx="101600" cy="95332"/>
                </a:xfrm>
                <a:prstGeom prst="flowChartConnector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grpSp>
              <p:nvGrpSpPr>
                <p:cNvPr id="76" name="Group 79">
                  <a:extLst>
                    <a:ext uri="{FF2B5EF4-FFF2-40B4-BE49-F238E27FC236}">
                      <a16:creationId xmlns:a16="http://schemas.microsoft.com/office/drawing/2014/main" id="{F086AF55-E2C3-FF40-8265-5DE65E07A621}"/>
                    </a:ext>
                  </a:extLst>
                </p:cNvPr>
                <p:cNvGrpSpPr/>
                <p:nvPr/>
              </p:nvGrpSpPr>
              <p:grpSpPr>
                <a:xfrm>
                  <a:off x="1522282" y="842733"/>
                  <a:ext cx="75504" cy="75250"/>
                  <a:chOff x="1522282" y="842733"/>
                  <a:chExt cx="75504" cy="75250"/>
                </a:xfrm>
              </p:grpSpPr>
              <p:cxnSp>
                <p:nvCxnSpPr>
                  <p:cNvPr id="77" name="Straight Connector 80">
                    <a:extLst>
                      <a:ext uri="{FF2B5EF4-FFF2-40B4-BE49-F238E27FC236}">
                        <a16:creationId xmlns:a16="http://schemas.microsoft.com/office/drawing/2014/main" id="{32EAD264-6327-4E4B-9A81-7189CA4BB69C}"/>
                      </a:ext>
                    </a:extLst>
                  </p:cNvPr>
                  <p:cNvCxnSpPr>
                    <a:stCxn id="75" idx="3"/>
                    <a:endCxn id="75" idx="7"/>
                  </p:cNvCxnSpPr>
                  <p:nvPr/>
                </p:nvCxnSpPr>
                <p:spPr>
                  <a:xfrm flipV="1">
                    <a:off x="1522282" y="850573"/>
                    <a:ext cx="71842" cy="6741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78" name="Isosceles Triangle 81">
                    <a:extLst>
                      <a:ext uri="{FF2B5EF4-FFF2-40B4-BE49-F238E27FC236}">
                        <a16:creationId xmlns:a16="http://schemas.microsoft.com/office/drawing/2014/main" id="{061D78BA-DD19-0C4E-ABC7-BEDDDB006E2F}"/>
                      </a:ext>
                    </a:extLst>
                  </p:cNvPr>
                  <p:cNvSpPr/>
                  <p:nvPr/>
                </p:nvSpPr>
                <p:spPr>
                  <a:xfrm rot="2667786" flipH="1">
                    <a:off x="1552067" y="842733"/>
                    <a:ext cx="45719" cy="45719"/>
                  </a:xfrm>
                  <a:prstGeom prst="triangl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</p:grpSp>
          </p:grpSp>
          <p:grpSp>
            <p:nvGrpSpPr>
              <p:cNvPr id="59" name="Group 45">
                <a:extLst>
                  <a:ext uri="{FF2B5EF4-FFF2-40B4-BE49-F238E27FC236}">
                    <a16:creationId xmlns:a16="http://schemas.microsoft.com/office/drawing/2014/main" id="{D65A3E6D-412A-AE4B-84D8-CC600905AF68}"/>
                  </a:ext>
                </a:extLst>
              </p:cNvPr>
              <p:cNvGrpSpPr/>
              <p:nvPr/>
            </p:nvGrpSpPr>
            <p:grpSpPr>
              <a:xfrm>
                <a:off x="3022000" y="1302020"/>
                <a:ext cx="101600" cy="95332"/>
                <a:chOff x="1507403" y="836612"/>
                <a:chExt cx="101600" cy="95332"/>
              </a:xfrm>
            </p:grpSpPr>
            <p:sp>
              <p:nvSpPr>
                <p:cNvPr id="71" name="Flowchart: Connector 74">
                  <a:extLst>
                    <a:ext uri="{FF2B5EF4-FFF2-40B4-BE49-F238E27FC236}">
                      <a16:creationId xmlns:a16="http://schemas.microsoft.com/office/drawing/2014/main" id="{45FCED4F-3EC6-9745-A250-738E31B7FE6E}"/>
                    </a:ext>
                  </a:extLst>
                </p:cNvPr>
                <p:cNvSpPr/>
                <p:nvPr/>
              </p:nvSpPr>
              <p:spPr>
                <a:xfrm>
                  <a:off x="1507403" y="836612"/>
                  <a:ext cx="101600" cy="95332"/>
                </a:xfrm>
                <a:prstGeom prst="flowChartConnector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grpSp>
              <p:nvGrpSpPr>
                <p:cNvPr id="72" name="Group 75">
                  <a:extLst>
                    <a:ext uri="{FF2B5EF4-FFF2-40B4-BE49-F238E27FC236}">
                      <a16:creationId xmlns:a16="http://schemas.microsoft.com/office/drawing/2014/main" id="{DE87E671-D688-BE48-B470-40EFF4D1EB15}"/>
                    </a:ext>
                  </a:extLst>
                </p:cNvPr>
                <p:cNvGrpSpPr/>
                <p:nvPr/>
              </p:nvGrpSpPr>
              <p:grpSpPr>
                <a:xfrm>
                  <a:off x="1522282" y="842733"/>
                  <a:ext cx="75504" cy="75250"/>
                  <a:chOff x="1522282" y="842733"/>
                  <a:chExt cx="75504" cy="75250"/>
                </a:xfrm>
              </p:grpSpPr>
              <p:cxnSp>
                <p:nvCxnSpPr>
                  <p:cNvPr id="73" name="Straight Connector 76">
                    <a:extLst>
                      <a:ext uri="{FF2B5EF4-FFF2-40B4-BE49-F238E27FC236}">
                        <a16:creationId xmlns:a16="http://schemas.microsoft.com/office/drawing/2014/main" id="{01115FFB-E8F8-6446-A90E-BD0604490FAF}"/>
                      </a:ext>
                    </a:extLst>
                  </p:cNvPr>
                  <p:cNvCxnSpPr>
                    <a:stCxn id="71" idx="3"/>
                    <a:endCxn id="71" idx="7"/>
                  </p:cNvCxnSpPr>
                  <p:nvPr/>
                </p:nvCxnSpPr>
                <p:spPr>
                  <a:xfrm flipV="1">
                    <a:off x="1522282" y="850573"/>
                    <a:ext cx="71842" cy="6741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74" name="Isosceles Triangle 77">
                    <a:extLst>
                      <a:ext uri="{FF2B5EF4-FFF2-40B4-BE49-F238E27FC236}">
                        <a16:creationId xmlns:a16="http://schemas.microsoft.com/office/drawing/2014/main" id="{1FC73F88-DEF5-764C-87CE-1430162F7C11}"/>
                      </a:ext>
                    </a:extLst>
                  </p:cNvPr>
                  <p:cNvSpPr/>
                  <p:nvPr/>
                </p:nvSpPr>
                <p:spPr>
                  <a:xfrm rot="2667786" flipH="1">
                    <a:off x="1552067" y="842733"/>
                    <a:ext cx="45719" cy="45719"/>
                  </a:xfrm>
                  <a:prstGeom prst="triangl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</p:grpSp>
          </p:grpSp>
          <p:grpSp>
            <p:nvGrpSpPr>
              <p:cNvPr id="60" name="Group 46">
                <a:extLst>
                  <a:ext uri="{FF2B5EF4-FFF2-40B4-BE49-F238E27FC236}">
                    <a16:creationId xmlns:a16="http://schemas.microsoft.com/office/drawing/2014/main" id="{B877FE5B-AA37-614A-B87C-504843BDE47C}"/>
                  </a:ext>
                </a:extLst>
              </p:cNvPr>
              <p:cNvGrpSpPr/>
              <p:nvPr/>
            </p:nvGrpSpPr>
            <p:grpSpPr>
              <a:xfrm>
                <a:off x="833445" y="1849595"/>
                <a:ext cx="101600" cy="95332"/>
                <a:chOff x="1507403" y="836612"/>
                <a:chExt cx="101600" cy="95332"/>
              </a:xfrm>
            </p:grpSpPr>
            <p:sp>
              <p:nvSpPr>
                <p:cNvPr id="67" name="Flowchart: Connector 70">
                  <a:extLst>
                    <a:ext uri="{FF2B5EF4-FFF2-40B4-BE49-F238E27FC236}">
                      <a16:creationId xmlns:a16="http://schemas.microsoft.com/office/drawing/2014/main" id="{68BF74BE-8193-1847-996C-4AE0445DA592}"/>
                    </a:ext>
                  </a:extLst>
                </p:cNvPr>
                <p:cNvSpPr/>
                <p:nvPr/>
              </p:nvSpPr>
              <p:spPr>
                <a:xfrm>
                  <a:off x="1507403" y="836612"/>
                  <a:ext cx="101600" cy="95332"/>
                </a:xfrm>
                <a:prstGeom prst="flowChartConnector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grpSp>
              <p:nvGrpSpPr>
                <p:cNvPr id="68" name="Group 71">
                  <a:extLst>
                    <a:ext uri="{FF2B5EF4-FFF2-40B4-BE49-F238E27FC236}">
                      <a16:creationId xmlns:a16="http://schemas.microsoft.com/office/drawing/2014/main" id="{C7596215-EF6A-4B40-847F-2067DF632A09}"/>
                    </a:ext>
                  </a:extLst>
                </p:cNvPr>
                <p:cNvGrpSpPr/>
                <p:nvPr/>
              </p:nvGrpSpPr>
              <p:grpSpPr>
                <a:xfrm>
                  <a:off x="1522282" y="842733"/>
                  <a:ext cx="75504" cy="75250"/>
                  <a:chOff x="1522282" y="842733"/>
                  <a:chExt cx="75504" cy="75250"/>
                </a:xfrm>
              </p:grpSpPr>
              <p:cxnSp>
                <p:nvCxnSpPr>
                  <p:cNvPr id="69" name="Straight Connector 72">
                    <a:extLst>
                      <a:ext uri="{FF2B5EF4-FFF2-40B4-BE49-F238E27FC236}">
                        <a16:creationId xmlns:a16="http://schemas.microsoft.com/office/drawing/2014/main" id="{84CF49FD-F6F3-6A4C-A7BA-6FCD22A268F3}"/>
                      </a:ext>
                    </a:extLst>
                  </p:cNvPr>
                  <p:cNvCxnSpPr>
                    <a:stCxn id="67" idx="3"/>
                    <a:endCxn id="67" idx="7"/>
                  </p:cNvCxnSpPr>
                  <p:nvPr/>
                </p:nvCxnSpPr>
                <p:spPr>
                  <a:xfrm flipV="1">
                    <a:off x="1522282" y="850573"/>
                    <a:ext cx="71842" cy="6741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70" name="Isosceles Triangle 73">
                    <a:extLst>
                      <a:ext uri="{FF2B5EF4-FFF2-40B4-BE49-F238E27FC236}">
                        <a16:creationId xmlns:a16="http://schemas.microsoft.com/office/drawing/2014/main" id="{843C90CE-A338-AE4C-B5D9-A2C6E4887837}"/>
                      </a:ext>
                    </a:extLst>
                  </p:cNvPr>
                  <p:cNvSpPr/>
                  <p:nvPr/>
                </p:nvSpPr>
                <p:spPr>
                  <a:xfrm rot="2667786" flipH="1">
                    <a:off x="1552067" y="842733"/>
                    <a:ext cx="45719" cy="45719"/>
                  </a:xfrm>
                  <a:prstGeom prst="triangl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</p:grp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1" name="TextBox 60">
                    <a:extLst>
                      <a:ext uri="{FF2B5EF4-FFF2-40B4-BE49-F238E27FC236}">
                        <a16:creationId xmlns:a16="http://schemas.microsoft.com/office/drawing/2014/main" id="{FA6A369B-92D6-7D43-BC2F-78CF5C2C0515}"/>
                      </a:ext>
                    </a:extLst>
                  </p:cNvPr>
                  <p:cNvSpPr txBox="1"/>
                  <p:nvPr/>
                </p:nvSpPr>
                <p:spPr>
                  <a:xfrm>
                    <a:off x="1021294" y="1022294"/>
                    <a:ext cx="995724" cy="277127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ru-RU" sz="11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ru-RU" sz="1100" b="0" i="1" smtClean="0">
                                  <a:latin typeface="Cambria Math" panose="02040503050406030204" pitchFamily="18" charset="0"/>
                                </a:rPr>
                                <m:t>буф</m:t>
                              </m:r>
                            </m:sub>
                          </m:sSub>
                        </m:oMath>
                      </m:oMathPara>
                    </a14:m>
                    <a:endParaRPr lang="ru-RU" sz="1100" dirty="0"/>
                  </a:p>
                </p:txBody>
              </p:sp>
            </mc:Choice>
            <mc:Fallback xmlns="">
              <p:sp>
                <p:nvSpPr>
                  <p:cNvPr id="209" name="TextBox 208">
                    <a:extLst>
                      <a:ext uri="{FF2B5EF4-FFF2-40B4-BE49-F238E27FC236}">
                        <a16:creationId xmlns:a16="http://schemas.microsoft.com/office/drawing/2014/main" id="{893AC6B8-FAED-46F0-990E-84B61637AB4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21294" y="1022294"/>
                    <a:ext cx="995724" cy="277127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b="-4444"/>
                    </a:stretch>
                  </a:blipFill>
                </p:spPr>
                <p:txBody>
                  <a:bodyPr/>
                  <a:lstStyle/>
                  <a:p>
                    <a:r>
                      <a:rPr lang="ru-RU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2" name="TextBox 61">
                    <a:extLst>
                      <a:ext uri="{FF2B5EF4-FFF2-40B4-BE49-F238E27FC236}">
                        <a16:creationId xmlns:a16="http://schemas.microsoft.com/office/drawing/2014/main" id="{2B3B20D7-FD57-D245-9C73-5FD1C540A277}"/>
                      </a:ext>
                    </a:extLst>
                  </p:cNvPr>
                  <p:cNvSpPr txBox="1"/>
                  <p:nvPr/>
                </p:nvSpPr>
                <p:spPr>
                  <a:xfrm>
                    <a:off x="2583611" y="1012639"/>
                    <a:ext cx="995724" cy="26161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ru-RU" sz="11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ru-RU" sz="1100" b="0" i="1" smtClean="0">
                                  <a:latin typeface="Cambria Math" panose="02040503050406030204" pitchFamily="18" charset="0"/>
                                </a:rPr>
                                <m:t>лин</m:t>
                              </m:r>
                            </m:sub>
                          </m:sSub>
                        </m:oMath>
                      </m:oMathPara>
                    </a14:m>
                    <a:endParaRPr lang="ru-RU" sz="1100" dirty="0"/>
                  </a:p>
                </p:txBody>
              </p:sp>
            </mc:Choice>
            <mc:Fallback xmlns="">
              <p:sp>
                <p:nvSpPr>
                  <p:cNvPr id="211" name="TextBox 210">
                    <a:extLst>
                      <a:ext uri="{FF2B5EF4-FFF2-40B4-BE49-F238E27FC236}">
                        <a16:creationId xmlns:a16="http://schemas.microsoft.com/office/drawing/2014/main" id="{22673DEB-1732-4409-89C9-D3C90B82863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83611" y="1012639"/>
                    <a:ext cx="995724" cy="261610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ru-RU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83C32DB8-45B8-AA4E-9D73-B5B6699152C1}"/>
                  </a:ext>
                </a:extLst>
              </p:cNvPr>
              <p:cNvSpPr txBox="1"/>
              <p:nvPr/>
            </p:nvSpPr>
            <p:spPr>
              <a:xfrm>
                <a:off x="1661500" y="1152685"/>
                <a:ext cx="603009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ru-RU" sz="1000" dirty="0"/>
                  <a:t>штуцер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F120B478-A321-6242-8DD5-B21F18B0D964}"/>
                      </a:ext>
                    </a:extLst>
                  </p:cNvPr>
                  <p:cNvSpPr txBox="1"/>
                  <p:nvPr/>
                </p:nvSpPr>
                <p:spPr>
                  <a:xfrm>
                    <a:off x="378757" y="1557834"/>
                    <a:ext cx="995724" cy="27674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ru-RU" sz="11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ru-RU" sz="1100" b="0" i="1" smtClean="0">
                                  <a:latin typeface="Cambria Math" panose="02040503050406030204" pitchFamily="18" charset="0"/>
                                </a:rPr>
                                <m:t>затр</m:t>
                              </m:r>
                            </m:sub>
                          </m:sSub>
                        </m:oMath>
                      </m:oMathPara>
                    </a14:m>
                    <a:endParaRPr lang="ru-RU" sz="1100" dirty="0"/>
                  </a:p>
                </p:txBody>
              </p:sp>
            </mc:Choice>
            <mc:Fallback xmlns="">
              <p:sp>
                <p:nvSpPr>
                  <p:cNvPr id="215" name="TextBox 214">
                    <a:extLst>
                      <a:ext uri="{FF2B5EF4-FFF2-40B4-BE49-F238E27FC236}">
                        <a16:creationId xmlns:a16="http://schemas.microsoft.com/office/drawing/2014/main" id="{1E41F2C1-5640-444D-B32C-FE92AB57D54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78757" y="1557834"/>
                    <a:ext cx="995724" cy="27674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ru-RU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5" name="TextBox 64">
                    <a:extLst>
                      <a:ext uri="{FF2B5EF4-FFF2-40B4-BE49-F238E27FC236}">
                        <a16:creationId xmlns:a16="http://schemas.microsoft.com/office/drawing/2014/main" id="{E6AC52DF-8812-BA41-808E-43514124C05D}"/>
                      </a:ext>
                    </a:extLst>
                  </p:cNvPr>
                  <p:cNvSpPr txBox="1"/>
                  <p:nvPr/>
                </p:nvSpPr>
                <p:spPr>
                  <a:xfrm>
                    <a:off x="617385" y="5333862"/>
                    <a:ext cx="995724" cy="26161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ru-RU" sz="11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ru-RU" sz="1100" b="0" i="1" smtClean="0">
                                  <a:latin typeface="Cambria Math" panose="02040503050406030204" pitchFamily="18" charset="0"/>
                                </a:rPr>
                                <m:t>заб</m:t>
                              </m:r>
                            </m:sub>
                          </m:sSub>
                        </m:oMath>
                      </m:oMathPara>
                    </a14:m>
                    <a:endParaRPr lang="ru-RU" sz="1100" dirty="0"/>
                  </a:p>
                </p:txBody>
              </p:sp>
            </mc:Choice>
            <mc:Fallback xmlns="">
              <p:sp>
                <p:nvSpPr>
                  <p:cNvPr id="226" name="TextBox 225">
                    <a:extLst>
                      <a:ext uri="{FF2B5EF4-FFF2-40B4-BE49-F238E27FC236}">
                        <a16:creationId xmlns:a16="http://schemas.microsoft.com/office/drawing/2014/main" id="{D38BE316-9B41-43AC-843D-B56DA14D2F0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7385" y="5333862"/>
                    <a:ext cx="995724" cy="261610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ru-RU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66" name="Freeform: Shape 59">
                <a:extLst>
                  <a:ext uri="{FF2B5EF4-FFF2-40B4-BE49-F238E27FC236}">
                    <a16:creationId xmlns:a16="http://schemas.microsoft.com/office/drawing/2014/main" id="{027CAAE8-B5DD-0340-902F-79D51627EBB5}"/>
                  </a:ext>
                </a:extLst>
              </p:cNvPr>
              <p:cNvSpPr/>
              <p:nvPr/>
            </p:nvSpPr>
            <p:spPr>
              <a:xfrm>
                <a:off x="792707" y="5072932"/>
                <a:ext cx="797554" cy="333955"/>
              </a:xfrm>
              <a:custGeom>
                <a:avLst/>
                <a:gdLst>
                  <a:gd name="connsiteX0" fmla="*/ 129644 w 797554"/>
                  <a:gd name="connsiteY0" fmla="*/ 333955 h 333955"/>
                  <a:gd name="connsiteX1" fmla="*/ 50131 w 797554"/>
                  <a:gd name="connsiteY1" fmla="*/ 198783 h 333955"/>
                  <a:gd name="connsiteX2" fmla="*/ 797554 w 797554"/>
                  <a:gd name="connsiteY2" fmla="*/ 0 h 333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97554" h="333955">
                    <a:moveTo>
                      <a:pt x="129644" y="333955"/>
                    </a:moveTo>
                    <a:cubicBezTo>
                      <a:pt x="34228" y="294198"/>
                      <a:pt x="-61187" y="254442"/>
                      <a:pt x="50131" y="198783"/>
                    </a:cubicBezTo>
                    <a:cubicBezTo>
                      <a:pt x="161449" y="143124"/>
                      <a:pt x="663707" y="35781"/>
                      <a:pt x="797554" y="0"/>
                    </a:cubicBezTo>
                  </a:path>
                </a:pathLst>
              </a:custGeom>
              <a:ln>
                <a:prstDash val="lg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</p:grpSp>
        <p:cxnSp>
          <p:nvCxnSpPr>
            <p:cNvPr id="7" name="Straight Connector 99">
              <a:extLst>
                <a:ext uri="{FF2B5EF4-FFF2-40B4-BE49-F238E27FC236}">
                  <a16:creationId xmlns:a16="http://schemas.microsoft.com/office/drawing/2014/main" id="{B1952068-ACB4-AF49-9DDC-AC9756F0EF53}"/>
                </a:ext>
              </a:extLst>
            </p:cNvPr>
            <p:cNvCxnSpPr>
              <a:cxnSpLocks/>
            </p:cNvCxnSpPr>
            <p:nvPr/>
          </p:nvCxnSpPr>
          <p:spPr>
            <a:xfrm>
              <a:off x="1460559" y="5173439"/>
              <a:ext cx="326606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Straight Connector 102">
              <a:extLst>
                <a:ext uri="{FF2B5EF4-FFF2-40B4-BE49-F238E27FC236}">
                  <a16:creationId xmlns:a16="http://schemas.microsoft.com/office/drawing/2014/main" id="{9DD0BE36-961A-C440-97AA-6D8C29AD1453}"/>
                </a:ext>
              </a:extLst>
            </p:cNvPr>
            <p:cNvCxnSpPr>
              <a:cxnSpLocks/>
            </p:cNvCxnSpPr>
            <p:nvPr/>
          </p:nvCxnSpPr>
          <p:spPr>
            <a:xfrm>
              <a:off x="1703973" y="5173439"/>
              <a:ext cx="326606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Connector 103">
              <a:extLst>
                <a:ext uri="{FF2B5EF4-FFF2-40B4-BE49-F238E27FC236}">
                  <a16:creationId xmlns:a16="http://schemas.microsoft.com/office/drawing/2014/main" id="{2601CEC3-2D37-3A49-8D15-46C01F6B93C6}"/>
                </a:ext>
              </a:extLst>
            </p:cNvPr>
            <p:cNvCxnSpPr>
              <a:cxnSpLocks/>
            </p:cNvCxnSpPr>
            <p:nvPr/>
          </p:nvCxnSpPr>
          <p:spPr>
            <a:xfrm>
              <a:off x="1773189" y="5019452"/>
              <a:ext cx="249567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105">
              <a:extLst>
                <a:ext uri="{FF2B5EF4-FFF2-40B4-BE49-F238E27FC236}">
                  <a16:creationId xmlns:a16="http://schemas.microsoft.com/office/drawing/2014/main" id="{DD6F875F-7533-C24F-B4D5-6DC8E5418CA8}"/>
                </a:ext>
              </a:extLst>
            </p:cNvPr>
            <p:cNvCxnSpPr>
              <a:cxnSpLocks/>
            </p:cNvCxnSpPr>
            <p:nvPr/>
          </p:nvCxnSpPr>
          <p:spPr>
            <a:xfrm>
              <a:off x="1206558" y="5014966"/>
              <a:ext cx="249567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6">
              <a:extLst>
                <a:ext uri="{FF2B5EF4-FFF2-40B4-BE49-F238E27FC236}">
                  <a16:creationId xmlns:a16="http://schemas.microsoft.com/office/drawing/2014/main" id="{231F34E2-7724-014C-81B4-BF9D7E0BE164}"/>
                </a:ext>
              </a:extLst>
            </p:cNvPr>
            <p:cNvCxnSpPr>
              <a:cxnSpLocks/>
            </p:cNvCxnSpPr>
            <p:nvPr/>
          </p:nvCxnSpPr>
          <p:spPr>
            <a:xfrm>
              <a:off x="1206558" y="5173439"/>
              <a:ext cx="263288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08">
              <a:extLst>
                <a:ext uri="{FF2B5EF4-FFF2-40B4-BE49-F238E27FC236}">
                  <a16:creationId xmlns:a16="http://schemas.microsoft.com/office/drawing/2014/main" id="{7CAAC95A-7EF3-824E-853A-F6AA6F236EF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12474" y="5014966"/>
              <a:ext cx="243651" cy="14631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11">
              <a:extLst>
                <a:ext uri="{FF2B5EF4-FFF2-40B4-BE49-F238E27FC236}">
                  <a16:creationId xmlns:a16="http://schemas.microsoft.com/office/drawing/2014/main" id="{9F3DC21C-6E9C-4243-98EF-B29F0A3F1DF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208040" y="5014966"/>
              <a:ext cx="239606" cy="15006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14">
              <a:extLst>
                <a:ext uri="{FF2B5EF4-FFF2-40B4-BE49-F238E27FC236}">
                  <a16:creationId xmlns:a16="http://schemas.microsoft.com/office/drawing/2014/main" id="{9AB71459-DDE4-6A4D-BC63-A024D515333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82368" y="5021414"/>
              <a:ext cx="239606" cy="15006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15">
              <a:extLst>
                <a:ext uri="{FF2B5EF4-FFF2-40B4-BE49-F238E27FC236}">
                  <a16:creationId xmlns:a16="http://schemas.microsoft.com/office/drawing/2014/main" id="{4C90CBE7-9D7E-6A4F-9424-28A0C64216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79415" y="5019354"/>
              <a:ext cx="241877" cy="15673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A193F004-00D6-7E4B-A184-8D386EE03FE8}"/>
                    </a:ext>
                  </a:extLst>
                </p:cNvPr>
                <p:cNvSpPr txBox="1"/>
                <p:nvPr/>
              </p:nvSpPr>
              <p:spPr>
                <a:xfrm>
                  <a:off x="2375717" y="5341069"/>
                  <a:ext cx="995724" cy="2616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ru-RU" sz="11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ru-RU" sz="1100" b="0" i="1" smtClean="0">
                                <a:latin typeface="Cambria Math" panose="02040503050406030204" pitchFamily="18" charset="0"/>
                              </a:rPr>
                              <m:t>пл</m:t>
                            </m:r>
                          </m:sub>
                        </m:sSub>
                      </m:oMath>
                    </m:oMathPara>
                  </a14:m>
                  <a:endParaRPr lang="ru-RU" sz="1100" dirty="0"/>
                </a:p>
              </p:txBody>
            </p:sp>
          </mc:Choice>
          <mc:Fallback xmlns=""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F12541EC-B16F-4AE1-8B65-AEEEF0D21FE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75717" y="5341069"/>
                  <a:ext cx="995724" cy="26161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93668D17-AC7F-304B-8F88-820F1F73A820}"/>
                    </a:ext>
                  </a:extLst>
                </p:cNvPr>
                <p:cNvSpPr txBox="1"/>
                <p:nvPr/>
              </p:nvSpPr>
              <p:spPr>
                <a:xfrm>
                  <a:off x="2371617" y="5341069"/>
                  <a:ext cx="995724" cy="2616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ru-RU" sz="11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ru-RU" sz="1100" b="0" i="1" smtClean="0">
                                <a:latin typeface="Cambria Math" panose="02040503050406030204" pitchFamily="18" charset="0"/>
                              </a:rPr>
                              <m:t>пл</m:t>
                            </m:r>
                          </m:sub>
                        </m:sSub>
                      </m:oMath>
                    </m:oMathPara>
                  </a14:m>
                  <a:endParaRPr lang="ru-RU" sz="1100" dirty="0"/>
                </a:p>
              </p:txBody>
            </p:sp>
          </mc:Choice>
          <mc:Fallback xmlns="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06303417-38D8-4A5B-AA5E-7DCF3ADA89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71617" y="5341069"/>
                  <a:ext cx="995724" cy="26161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35EDB313-0DFE-EE42-87F5-E3BC422410E6}"/>
                    </a:ext>
                  </a:extLst>
                </p:cNvPr>
                <p:cNvSpPr txBox="1"/>
                <p:nvPr/>
              </p:nvSpPr>
              <p:spPr>
                <a:xfrm>
                  <a:off x="427458" y="4906537"/>
                  <a:ext cx="995724" cy="2616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ru-RU" sz="11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ru-RU" sz="1100" b="0" i="1" smtClean="0">
                                <a:latin typeface="Cambria Math" panose="02040503050406030204" pitchFamily="18" charset="0"/>
                              </a:rPr>
                              <m:t>б</m:t>
                            </m:r>
                          </m:sub>
                        </m:sSub>
                      </m:oMath>
                    </m:oMathPara>
                  </a14:m>
                  <a:endParaRPr lang="ru-RU" sz="1100" dirty="0"/>
                </a:p>
              </p:txBody>
            </p:sp>
          </mc:Choice>
          <mc:Fallback xmlns=""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9830BAF2-DBCA-41F3-BA8F-B916B74C8BE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7458" y="4906537"/>
                  <a:ext cx="995724" cy="26161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" name="Straight Arrow Connector 127">
              <a:extLst>
                <a:ext uri="{FF2B5EF4-FFF2-40B4-BE49-F238E27FC236}">
                  <a16:creationId xmlns:a16="http://schemas.microsoft.com/office/drawing/2014/main" id="{71FFA07A-A369-E94D-A8D5-A0CE219CF4DF}"/>
                </a:ext>
              </a:extLst>
            </p:cNvPr>
            <p:cNvCxnSpPr/>
            <p:nvPr/>
          </p:nvCxnSpPr>
          <p:spPr>
            <a:xfrm flipH="1">
              <a:off x="1703973" y="5602679"/>
              <a:ext cx="41317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28">
              <a:extLst>
                <a:ext uri="{FF2B5EF4-FFF2-40B4-BE49-F238E27FC236}">
                  <a16:creationId xmlns:a16="http://schemas.microsoft.com/office/drawing/2014/main" id="{D42D2F45-20E5-274A-B303-D975F3EEFBB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606645" y="3702078"/>
              <a:ext cx="7772" cy="41401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1" name="Номер слайда 3">
            <a:extLst>
              <a:ext uri="{FF2B5EF4-FFF2-40B4-BE49-F238E27FC236}">
                <a16:creationId xmlns:a16="http://schemas.microsoft.com/office/drawing/2014/main" id="{903CA0B2-6E1B-064E-A573-7E5387C48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88AC0803-CFD0-497F-8DF6-4786DF9E2156}" type="slidenum">
              <a:rPr lang="ru-RU" smtClean="0"/>
              <a:t>4</a:t>
            </a:fld>
            <a:endParaRPr lang="ru-RU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D2045A56-BE94-A640-A694-E1E78B048A28}"/>
              </a:ext>
            </a:extLst>
          </p:cNvPr>
          <p:cNvSpPr txBox="1"/>
          <p:nvPr/>
        </p:nvSpPr>
        <p:spPr>
          <a:xfrm>
            <a:off x="6025638" y="2759273"/>
            <a:ext cx="516992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Выбор способа эксплуатации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Определение оптимального режима работы скважины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Формирование различных мероприятий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BDF32B-EAFD-8740-AC47-499D7D6D4DE5}"/>
              </a:ext>
            </a:extLst>
          </p:cNvPr>
          <p:cNvSpPr txBox="1"/>
          <p:nvPr/>
        </p:nvSpPr>
        <p:spPr>
          <a:xfrm>
            <a:off x="6617137" y="1980826"/>
            <a:ext cx="39869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/>
              <a:t>МАКСИМИЗАЦИЯ ПРИБЫЛИ</a:t>
            </a:r>
          </a:p>
        </p:txBody>
      </p:sp>
    </p:spTree>
    <p:extLst>
      <p:ext uri="{BB962C8B-B14F-4D97-AF65-F5344CB8AC3E}">
        <p14:creationId xmlns:p14="http://schemas.microsoft.com/office/powerpoint/2010/main" val="2457227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" grpId="0"/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02B0A431-5E09-0E49-A2A8-1F37595D0A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813AE1B9-2F84-8A4E-B161-08E33D87CFF3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Уравнение градиента давления</a:t>
            </a:r>
          </a:p>
        </p:txBody>
      </p: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F45F4E59-3C25-444A-8233-5297A6C730A6}"/>
              </a:ext>
            </a:extLst>
          </p:cNvPr>
          <p:cNvCxnSpPr>
            <a:cxnSpLocks/>
          </p:cNvCxnSpPr>
          <p:nvPr/>
        </p:nvCxnSpPr>
        <p:spPr>
          <a:xfrm>
            <a:off x="828675" y="1674565"/>
            <a:ext cx="10529888" cy="0"/>
          </a:xfrm>
          <a:prstGeom prst="line">
            <a:avLst/>
          </a:prstGeom>
          <a:ln w="47625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E4412C7-9067-CC47-85DD-065CA78CF549}"/>
                  </a:ext>
                </a:extLst>
              </p:cNvPr>
              <p:cNvSpPr txBox="1"/>
              <p:nvPr/>
            </p:nvSpPr>
            <p:spPr>
              <a:xfrm>
                <a:off x="2839639" y="2256307"/>
                <a:ext cx="6094520" cy="11726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ru-RU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smtClean="0">
                              <a:latin typeface="Cambria Math" panose="02040503050406030204" pitchFamily="18" charset="0"/>
                            </a:rPr>
                            <m:t>𝑑𝑝</m:t>
                          </m:r>
                        </m:num>
                        <m:den>
                          <m:r>
                            <a:rPr lang="en-US" sz="2800" i="1" smtClean="0">
                              <a:latin typeface="Cambria Math" panose="02040503050406030204" pitchFamily="18" charset="0"/>
                            </a:rPr>
                            <m:t>𝑑𝐿</m:t>
                          </m:r>
                        </m:den>
                      </m:f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i="1" smtClean="0">
                                      <a:latin typeface="Cambria Math" panose="02040503050406030204" pitchFamily="18" charset="0"/>
                                    </a:rPr>
                                    <m:t>𝑑𝑝</m:t>
                                  </m:r>
                                </m:num>
                                <m:den>
                                  <m:r>
                                    <a:rPr lang="en-US" sz="2800" i="1" smtClean="0">
                                      <a:latin typeface="Cambria Math" panose="02040503050406030204" pitchFamily="18" charset="0"/>
                                    </a:rPr>
                                    <m:t>𝑑𝐿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ru-RU" sz="2800" b="0" i="1" smtClean="0">
                              <a:latin typeface="Cambria Math" panose="02040503050406030204" pitchFamily="18" charset="0"/>
                            </a:rPr>
                            <m:t>грав</m:t>
                          </m:r>
                        </m:sub>
                      </m:sSub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𝑑𝑝</m:t>
                                  </m:r>
                                </m:num>
                                <m:den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𝑑𝐿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ru-RU" sz="2800" i="1">
                              <a:latin typeface="Cambria Math" panose="02040503050406030204" pitchFamily="18" charset="0"/>
                            </a:rPr>
                            <m:t>тр</m:t>
                          </m:r>
                        </m:sub>
                      </m:sSub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i="1" smtClean="0">
                                      <a:latin typeface="Cambria Math" panose="02040503050406030204" pitchFamily="18" charset="0"/>
                                    </a:rPr>
                                    <m:t>𝑑𝑝</m:t>
                                  </m:r>
                                </m:num>
                                <m:den>
                                  <m:r>
                                    <a:rPr lang="en-US" sz="2800" i="1" smtClean="0">
                                      <a:latin typeface="Cambria Math" panose="02040503050406030204" pitchFamily="18" charset="0"/>
                                    </a:rPr>
                                    <m:t>𝑑𝐿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ru-RU" sz="2800" b="0" i="1" smtClean="0">
                              <a:latin typeface="Cambria Math" panose="02040503050406030204" pitchFamily="18" charset="0"/>
                            </a:rPr>
                            <m:t>уск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E4412C7-9067-CC47-85DD-065CA78CF5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9639" y="2256307"/>
                <a:ext cx="6094520" cy="117269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5B4ED866-2631-3640-AD3E-8E37D19086FE}"/>
              </a:ext>
            </a:extLst>
          </p:cNvPr>
          <p:cNvSpPr txBox="1"/>
          <p:nvPr/>
        </p:nvSpPr>
        <p:spPr>
          <a:xfrm>
            <a:off x="691243" y="3695483"/>
            <a:ext cx="286526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dirty="0"/>
              <a:t>Потери давления на преодоление гравитационных сил</a:t>
            </a:r>
            <a:endParaRPr lang="ru-RU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9624E78-A685-9041-8CA9-522908337B6F}"/>
              </a:ext>
            </a:extLst>
          </p:cNvPr>
          <p:cNvSpPr txBox="1"/>
          <p:nvPr/>
        </p:nvSpPr>
        <p:spPr>
          <a:xfrm>
            <a:off x="4919972" y="3676661"/>
            <a:ext cx="278684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dirty="0"/>
              <a:t>Потери давления на преодоление сил трения, формула Дарси-</a:t>
            </a:r>
            <a:r>
              <a:rPr lang="ru-RU" sz="1800" dirty="0" err="1"/>
              <a:t>Вейсбаха</a:t>
            </a:r>
            <a:endParaRPr lang="ru-RU" sz="18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505299F-39B8-624F-A1EB-7BCB7A7759BA}"/>
              </a:ext>
            </a:extLst>
          </p:cNvPr>
          <p:cNvSpPr txBox="1"/>
          <p:nvPr/>
        </p:nvSpPr>
        <p:spPr>
          <a:xfrm>
            <a:off x="8934159" y="3556983"/>
            <a:ext cx="211399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/>
              <a:t>Потери давления на преодоление инерционных сопротивлений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24FFA6C-5133-3946-8A50-9C6B22DEFB44}"/>
                  </a:ext>
                </a:extLst>
              </p:cNvPr>
              <p:cNvSpPr txBox="1"/>
              <p:nvPr/>
            </p:nvSpPr>
            <p:spPr>
              <a:xfrm>
                <a:off x="5164431" y="5045065"/>
                <a:ext cx="2024528" cy="6994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𝑑𝑝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𝑑𝐿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ru-RU" b="0" i="1" smtClean="0">
                              <a:latin typeface="Cambria Math" panose="02040503050406030204" pitchFamily="18" charset="0"/>
                            </a:rPr>
                            <m:t>тр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den>
                      </m:f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24FFA6C-5133-3946-8A50-9C6B22DEFB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4431" y="5045065"/>
                <a:ext cx="2024528" cy="6994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635AC5E-5F76-BA49-84D3-2D6AE2E8827A}"/>
                  </a:ext>
                </a:extLst>
              </p:cNvPr>
              <p:cNvSpPr txBox="1"/>
              <p:nvPr/>
            </p:nvSpPr>
            <p:spPr>
              <a:xfrm>
                <a:off x="8522537" y="5168680"/>
                <a:ext cx="2625412" cy="7868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𝑑𝑝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𝑑𝐿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уск</m:t>
                          </m:r>
                        </m:sub>
                      </m:sSub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ru-RU" sz="1800" i="1" smtClean="0"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ru-RU" sz="1800" i="0">
                          <a:latin typeface="Cambria Math" panose="02040503050406030204" pitchFamily="18" charset="0"/>
                        </a:rPr>
                        <m:t>∙</m:t>
                      </m:r>
                      <m:r>
                        <a:rPr lang="ru-RU" sz="1800" i="1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ru-RU" sz="1800" i="0">
                          <a:latin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ru-RU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1800" i="1">
                              <a:latin typeface="Cambria Math" panose="02040503050406030204" pitchFamily="18" charset="0"/>
                            </a:rPr>
                            <m:t>𝑑𝑣</m:t>
                          </m:r>
                        </m:num>
                        <m:den>
                          <m:r>
                            <a:rPr lang="ru-RU" sz="1800" i="1">
                              <a:latin typeface="Cambria Math" panose="02040503050406030204" pitchFamily="18" charset="0"/>
                            </a:rPr>
                            <m:t>𝑑𝑍</m:t>
                          </m:r>
                        </m:den>
                      </m:f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635AC5E-5F76-BA49-84D3-2D6AE2E882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2537" y="5168680"/>
                <a:ext cx="2625412" cy="78681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A8A2D3D-2A4C-A645-B419-150FC436EDAD}"/>
                  </a:ext>
                </a:extLst>
              </p:cNvPr>
              <p:cNvSpPr txBox="1"/>
              <p:nvPr/>
            </p:nvSpPr>
            <p:spPr>
              <a:xfrm>
                <a:off x="-1241395" y="4958375"/>
                <a:ext cx="6094520" cy="7861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𝑑𝑝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𝑑𝐿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ru-RU" b="0" i="1" smtClean="0">
                              <a:latin typeface="Cambria Math" panose="02040503050406030204" pitchFamily="18" charset="0"/>
                            </a:rPr>
                            <m:t>грав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ru-RU" i="1"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A8A2D3D-2A4C-A645-B419-150FC436ED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241395" y="4958375"/>
                <a:ext cx="6094520" cy="7861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Номер слайда 3">
            <a:extLst>
              <a:ext uri="{FF2B5EF4-FFF2-40B4-BE49-F238E27FC236}">
                <a16:creationId xmlns:a16="http://schemas.microsoft.com/office/drawing/2014/main" id="{D6A80B45-3F5C-F046-A263-65A0E1DBEE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88AC0803-CFD0-497F-8DF6-4786DF9E2156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296541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02B0A431-5E09-0E49-A2A8-1F37595D0A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813AE1B9-2F84-8A4E-B161-08E33D87CFF3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Моделирование фонтанной скважины</a:t>
            </a:r>
          </a:p>
        </p:txBody>
      </p: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F45F4E59-3C25-444A-8233-5297A6C730A6}"/>
              </a:ext>
            </a:extLst>
          </p:cNvPr>
          <p:cNvCxnSpPr>
            <a:cxnSpLocks/>
          </p:cNvCxnSpPr>
          <p:nvPr/>
        </p:nvCxnSpPr>
        <p:spPr>
          <a:xfrm>
            <a:off x="828675" y="1674565"/>
            <a:ext cx="10529888" cy="0"/>
          </a:xfrm>
          <a:prstGeom prst="line">
            <a:avLst/>
          </a:prstGeom>
          <a:ln w="47625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3E24FCCB-48D1-324D-AF4A-A8B0112F5F1C}"/>
              </a:ext>
            </a:extLst>
          </p:cNvPr>
          <p:cNvGrpSpPr/>
          <p:nvPr/>
        </p:nvGrpSpPr>
        <p:grpSpPr>
          <a:xfrm>
            <a:off x="4146744" y="1902851"/>
            <a:ext cx="3893750" cy="4955149"/>
            <a:chOff x="427458" y="1773517"/>
            <a:chExt cx="3507103" cy="4582833"/>
          </a:xfrm>
        </p:grpSpPr>
        <p:grpSp>
          <p:nvGrpSpPr>
            <p:cNvPr id="13" name="Group 4">
              <a:extLst>
                <a:ext uri="{FF2B5EF4-FFF2-40B4-BE49-F238E27FC236}">
                  <a16:creationId xmlns:a16="http://schemas.microsoft.com/office/drawing/2014/main" id="{C3C3FB91-BB48-3643-A647-B9C231D97C5E}"/>
                </a:ext>
              </a:extLst>
            </p:cNvPr>
            <p:cNvGrpSpPr/>
            <p:nvPr/>
          </p:nvGrpSpPr>
          <p:grpSpPr>
            <a:xfrm>
              <a:off x="542349" y="1773517"/>
              <a:ext cx="3392212" cy="4582833"/>
              <a:chOff x="187750" y="1012639"/>
              <a:chExt cx="3392212" cy="4582833"/>
            </a:xfrm>
          </p:grpSpPr>
          <p:cxnSp>
            <p:nvCxnSpPr>
              <p:cNvPr id="28" name="Straight Connector 6">
                <a:extLst>
                  <a:ext uri="{FF2B5EF4-FFF2-40B4-BE49-F238E27FC236}">
                    <a16:creationId xmlns:a16="http://schemas.microsoft.com/office/drawing/2014/main" id="{3F0137BC-2EF2-6C4D-9CE4-0BD558CE7B6E}"/>
                  </a:ext>
                </a:extLst>
              </p:cNvPr>
              <p:cNvCxnSpPr/>
              <p:nvPr/>
            </p:nvCxnSpPr>
            <p:spPr>
              <a:xfrm>
                <a:off x="187750" y="2487875"/>
                <a:ext cx="66569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7">
                <a:extLst>
                  <a:ext uri="{FF2B5EF4-FFF2-40B4-BE49-F238E27FC236}">
                    <a16:creationId xmlns:a16="http://schemas.microsoft.com/office/drawing/2014/main" id="{AC0949CF-6D96-6E4F-A078-5E810C055BD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71110" y="2487875"/>
                <a:ext cx="1769125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8">
                <a:extLst>
                  <a:ext uri="{FF2B5EF4-FFF2-40B4-BE49-F238E27FC236}">
                    <a16:creationId xmlns:a16="http://schemas.microsoft.com/office/drawing/2014/main" id="{FEB34B82-D776-C74D-8298-56AA18FCAA2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53440" y="2225382"/>
                <a:ext cx="0" cy="2914253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9">
                <a:extLst>
                  <a:ext uri="{FF2B5EF4-FFF2-40B4-BE49-F238E27FC236}">
                    <a16:creationId xmlns:a16="http://schemas.microsoft.com/office/drawing/2014/main" id="{5B62A40B-81DD-D94E-8C64-A5CCD8E7907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71110" y="2225382"/>
                <a:ext cx="0" cy="2914253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10">
                <a:extLst>
                  <a:ext uri="{FF2B5EF4-FFF2-40B4-BE49-F238E27FC236}">
                    <a16:creationId xmlns:a16="http://schemas.microsoft.com/office/drawing/2014/main" id="{B9208694-9469-774C-A38A-1608EF97433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5020" y="5139635"/>
                <a:ext cx="176297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33" name="Group 11">
                <a:extLst>
                  <a:ext uri="{FF2B5EF4-FFF2-40B4-BE49-F238E27FC236}">
                    <a16:creationId xmlns:a16="http://schemas.microsoft.com/office/drawing/2014/main" id="{1C954F0E-61F4-AE4B-9074-6BDCC048A432}"/>
                  </a:ext>
                </a:extLst>
              </p:cNvPr>
              <p:cNvGrpSpPr/>
              <p:nvPr/>
            </p:nvGrpSpPr>
            <p:grpSpPr>
              <a:xfrm>
                <a:off x="1589410" y="4960989"/>
                <a:ext cx="173140" cy="142240"/>
                <a:chOff x="1589410" y="4444154"/>
                <a:chExt cx="173140" cy="142240"/>
              </a:xfrm>
            </p:grpSpPr>
            <p:cxnSp>
              <p:nvCxnSpPr>
                <p:cNvPr id="95" name="Straight Connector 95">
                  <a:extLst>
                    <a:ext uri="{FF2B5EF4-FFF2-40B4-BE49-F238E27FC236}">
                      <a16:creationId xmlns:a16="http://schemas.microsoft.com/office/drawing/2014/main" id="{B1A2713B-4C5B-7844-9E02-4857C2915C2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589410" y="4586394"/>
                  <a:ext cx="173140" cy="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6" name="Straight Connector 96">
                  <a:extLst>
                    <a:ext uri="{FF2B5EF4-FFF2-40B4-BE49-F238E27FC236}">
                      <a16:creationId xmlns:a16="http://schemas.microsoft.com/office/drawing/2014/main" id="{F6561AFE-6523-1B4E-B87C-FE29BB1C4D0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589410" y="4444154"/>
                  <a:ext cx="173140" cy="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7" name="Straight Connector 97">
                  <a:extLst>
                    <a:ext uri="{FF2B5EF4-FFF2-40B4-BE49-F238E27FC236}">
                      <a16:creationId xmlns:a16="http://schemas.microsoft.com/office/drawing/2014/main" id="{C9B2B90D-AC4A-EC4D-86C8-70743CB9105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589410" y="4518661"/>
                  <a:ext cx="173140" cy="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4" name="Group 12">
                <a:extLst>
                  <a:ext uri="{FF2B5EF4-FFF2-40B4-BE49-F238E27FC236}">
                    <a16:creationId xmlns:a16="http://schemas.microsoft.com/office/drawing/2014/main" id="{B24DE104-F3C8-3645-BB2D-78DB0AFC16C4}"/>
                  </a:ext>
                </a:extLst>
              </p:cNvPr>
              <p:cNvGrpSpPr/>
              <p:nvPr/>
            </p:nvGrpSpPr>
            <p:grpSpPr>
              <a:xfrm>
                <a:off x="763913" y="4960992"/>
                <a:ext cx="173140" cy="142240"/>
                <a:chOff x="1589410" y="4444154"/>
                <a:chExt cx="173140" cy="142240"/>
              </a:xfrm>
            </p:grpSpPr>
            <p:cxnSp>
              <p:nvCxnSpPr>
                <p:cNvPr id="92" name="Straight Connector 92">
                  <a:extLst>
                    <a:ext uri="{FF2B5EF4-FFF2-40B4-BE49-F238E27FC236}">
                      <a16:creationId xmlns:a16="http://schemas.microsoft.com/office/drawing/2014/main" id="{705CE11F-84D7-B345-BB88-9CCD108927C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589410" y="4586394"/>
                  <a:ext cx="173140" cy="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3" name="Straight Connector 93">
                  <a:extLst>
                    <a:ext uri="{FF2B5EF4-FFF2-40B4-BE49-F238E27FC236}">
                      <a16:creationId xmlns:a16="http://schemas.microsoft.com/office/drawing/2014/main" id="{E38D2D51-5BC7-0A45-BD4B-F6CB636CFF6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589410" y="4444154"/>
                  <a:ext cx="173140" cy="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4" name="Straight Connector 94">
                  <a:extLst>
                    <a:ext uri="{FF2B5EF4-FFF2-40B4-BE49-F238E27FC236}">
                      <a16:creationId xmlns:a16="http://schemas.microsoft.com/office/drawing/2014/main" id="{8A67F353-835B-D544-97A8-AD56635C064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589410" y="4518661"/>
                  <a:ext cx="173140" cy="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5" name="Straight Connector 13">
                <a:extLst>
                  <a:ext uri="{FF2B5EF4-FFF2-40B4-BE49-F238E27FC236}">
                    <a16:creationId xmlns:a16="http://schemas.microsoft.com/office/drawing/2014/main" id="{A59CA820-61D7-F343-AE34-718CF934E89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423460" y="1776032"/>
                <a:ext cx="0" cy="2636529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14">
                <a:extLst>
                  <a:ext uri="{FF2B5EF4-FFF2-40B4-BE49-F238E27FC236}">
                    <a16:creationId xmlns:a16="http://schemas.microsoft.com/office/drawing/2014/main" id="{E8BC060E-5A0E-0444-BF77-B0AB569794F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05960" y="1769681"/>
                <a:ext cx="0" cy="2646054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37" name="Group 16">
                <a:extLst>
                  <a:ext uri="{FF2B5EF4-FFF2-40B4-BE49-F238E27FC236}">
                    <a16:creationId xmlns:a16="http://schemas.microsoft.com/office/drawing/2014/main" id="{049CBC4D-8746-3041-AFDF-17D4CCA62AC8}"/>
                  </a:ext>
                </a:extLst>
              </p:cNvPr>
              <p:cNvGrpSpPr/>
              <p:nvPr/>
            </p:nvGrpSpPr>
            <p:grpSpPr>
              <a:xfrm>
                <a:off x="690337" y="2042505"/>
                <a:ext cx="160147" cy="182877"/>
                <a:chOff x="690337" y="1525670"/>
                <a:chExt cx="160147" cy="182877"/>
              </a:xfrm>
            </p:grpSpPr>
            <p:cxnSp>
              <p:nvCxnSpPr>
                <p:cNvPr id="86" name="Straight Connector 82">
                  <a:extLst>
                    <a:ext uri="{FF2B5EF4-FFF2-40B4-BE49-F238E27FC236}">
                      <a16:creationId xmlns:a16="http://schemas.microsoft.com/office/drawing/2014/main" id="{28708246-57E0-2A45-9920-6968ED329C2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90337" y="1708547"/>
                  <a:ext cx="160146" cy="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Straight Connector 83">
                  <a:extLst>
                    <a:ext uri="{FF2B5EF4-FFF2-40B4-BE49-F238E27FC236}">
                      <a16:creationId xmlns:a16="http://schemas.microsoft.com/office/drawing/2014/main" id="{45285C61-E6A8-AB4A-954A-B4CE5523203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90337" y="1525671"/>
                  <a:ext cx="160147" cy="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Straight Connector 84">
                  <a:extLst>
                    <a:ext uri="{FF2B5EF4-FFF2-40B4-BE49-F238E27FC236}">
                      <a16:creationId xmlns:a16="http://schemas.microsoft.com/office/drawing/2014/main" id="{E6CE9DA2-48EF-134A-B2C7-551F549A764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90337" y="1529904"/>
                  <a:ext cx="0" cy="178643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9" name="Straight Connector 85">
                  <a:extLst>
                    <a:ext uri="{FF2B5EF4-FFF2-40B4-BE49-F238E27FC236}">
                      <a16:creationId xmlns:a16="http://schemas.microsoft.com/office/drawing/2014/main" id="{D090E29B-F37C-7946-BAF7-03A397B98E7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93295" y="1525671"/>
                  <a:ext cx="157187" cy="182876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0" name="Straight Connector 86">
                  <a:extLst>
                    <a:ext uri="{FF2B5EF4-FFF2-40B4-BE49-F238E27FC236}">
                      <a16:creationId xmlns:a16="http://schemas.microsoft.com/office/drawing/2014/main" id="{EE39FD5E-BDC7-3E40-8228-DC6A43014A7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90337" y="1525670"/>
                  <a:ext cx="160145" cy="182877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1" name="Straight Connector 87">
                  <a:extLst>
                    <a:ext uri="{FF2B5EF4-FFF2-40B4-BE49-F238E27FC236}">
                      <a16:creationId xmlns:a16="http://schemas.microsoft.com/office/drawing/2014/main" id="{A0B589E2-9F03-9346-A9D1-76B56A958E2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50482" y="1525670"/>
                  <a:ext cx="0" cy="178643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8" name="Straight Connector 17">
                <a:extLst>
                  <a:ext uri="{FF2B5EF4-FFF2-40B4-BE49-F238E27FC236}">
                    <a16:creationId xmlns:a16="http://schemas.microsoft.com/office/drawing/2014/main" id="{361F1336-8AC8-C247-8FE8-2B8C33D5D72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47526" y="2045681"/>
                <a:ext cx="258434" cy="1058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18">
                <a:extLst>
                  <a:ext uri="{FF2B5EF4-FFF2-40B4-BE49-F238E27FC236}">
                    <a16:creationId xmlns:a16="http://schemas.microsoft.com/office/drawing/2014/main" id="{486AA8FF-E458-1841-A2D2-CD2DDD0F135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423460" y="2041447"/>
                <a:ext cx="804984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19">
                <a:extLst>
                  <a:ext uri="{FF2B5EF4-FFF2-40B4-BE49-F238E27FC236}">
                    <a16:creationId xmlns:a16="http://schemas.microsoft.com/office/drawing/2014/main" id="{84778220-8E02-1340-8E9B-F75CFC8A0FC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671113" y="2225742"/>
                <a:ext cx="894526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20">
                <a:extLst>
                  <a:ext uri="{FF2B5EF4-FFF2-40B4-BE49-F238E27FC236}">
                    <a16:creationId xmlns:a16="http://schemas.microsoft.com/office/drawing/2014/main" id="{96B43F7B-74E3-E647-9BCA-AC01309C173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07870" y="1492173"/>
                <a:ext cx="804984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21">
                <a:extLst>
                  <a:ext uri="{FF2B5EF4-FFF2-40B4-BE49-F238E27FC236}">
                    <a16:creationId xmlns:a16="http://schemas.microsoft.com/office/drawing/2014/main" id="{044E3C73-8C4B-C844-AB87-7A3AE195D33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05960" y="1488997"/>
                <a:ext cx="0" cy="29929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22">
                <a:extLst>
                  <a:ext uri="{FF2B5EF4-FFF2-40B4-BE49-F238E27FC236}">
                    <a16:creationId xmlns:a16="http://schemas.microsoft.com/office/drawing/2014/main" id="{57C5CA89-800F-2049-AD07-CE1A98214F7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423460" y="1779208"/>
                <a:ext cx="489394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23">
                <a:extLst>
                  <a:ext uri="{FF2B5EF4-FFF2-40B4-BE49-F238E27FC236}">
                    <a16:creationId xmlns:a16="http://schemas.microsoft.com/office/drawing/2014/main" id="{B597EBC5-5D63-EB49-A9DB-33BDD51DB83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228445" y="2041447"/>
                <a:ext cx="128723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24">
                <a:extLst>
                  <a:ext uri="{FF2B5EF4-FFF2-40B4-BE49-F238E27FC236}">
                    <a16:creationId xmlns:a16="http://schemas.microsoft.com/office/drawing/2014/main" id="{DE41BF4B-C692-9246-89C0-82C452F605E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12854" y="1488997"/>
                <a:ext cx="0" cy="82417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25">
                <a:extLst>
                  <a:ext uri="{FF2B5EF4-FFF2-40B4-BE49-F238E27FC236}">
                    <a16:creationId xmlns:a16="http://schemas.microsoft.com/office/drawing/2014/main" id="{3A0045C5-6759-F647-8496-60776855C9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16030" y="1699967"/>
                <a:ext cx="0" cy="82417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26">
                <a:extLst>
                  <a:ext uri="{FF2B5EF4-FFF2-40B4-BE49-F238E27FC236}">
                    <a16:creationId xmlns:a16="http://schemas.microsoft.com/office/drawing/2014/main" id="{EC543EE5-5D32-9144-A99D-27679D3AA0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12854" y="1698379"/>
                <a:ext cx="64752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27">
                <a:extLst>
                  <a:ext uri="{FF2B5EF4-FFF2-40B4-BE49-F238E27FC236}">
                    <a16:creationId xmlns:a16="http://schemas.microsoft.com/office/drawing/2014/main" id="{EA8D607C-DD9F-B04A-A87E-0AC342133C9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12854" y="1568246"/>
                <a:ext cx="64752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28">
                <a:extLst>
                  <a:ext uri="{FF2B5EF4-FFF2-40B4-BE49-F238E27FC236}">
                    <a16:creationId xmlns:a16="http://schemas.microsoft.com/office/drawing/2014/main" id="{5A8829A3-125B-874A-AF66-B2C7B8A09D3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77606" y="1488997"/>
                <a:ext cx="0" cy="82417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29">
                <a:extLst>
                  <a:ext uri="{FF2B5EF4-FFF2-40B4-BE49-F238E27FC236}">
                    <a16:creationId xmlns:a16="http://schemas.microsoft.com/office/drawing/2014/main" id="{66AA4DE3-2CE6-AC48-93AB-E27A4996AAA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77606" y="1696790"/>
                <a:ext cx="0" cy="82417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30">
                <a:extLst>
                  <a:ext uri="{FF2B5EF4-FFF2-40B4-BE49-F238E27FC236}">
                    <a16:creationId xmlns:a16="http://schemas.microsoft.com/office/drawing/2014/main" id="{0ACBB612-277A-3941-8D3D-E720EB3815A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77606" y="1776031"/>
                <a:ext cx="379562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31">
                <a:extLst>
                  <a:ext uri="{FF2B5EF4-FFF2-40B4-BE49-F238E27FC236}">
                    <a16:creationId xmlns:a16="http://schemas.microsoft.com/office/drawing/2014/main" id="{DAF97529-487C-C649-BFF7-FE775EFFA8B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77606" y="1491644"/>
                <a:ext cx="379562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32">
                <a:extLst>
                  <a:ext uri="{FF2B5EF4-FFF2-40B4-BE49-F238E27FC236}">
                    <a16:creationId xmlns:a16="http://schemas.microsoft.com/office/drawing/2014/main" id="{8FD95C0C-8B74-E74D-B646-983AD669F38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57168" y="1776031"/>
                <a:ext cx="0" cy="26541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33">
                <a:extLst>
                  <a:ext uri="{FF2B5EF4-FFF2-40B4-BE49-F238E27FC236}">
                    <a16:creationId xmlns:a16="http://schemas.microsoft.com/office/drawing/2014/main" id="{B7F17BA9-2332-8444-930A-1DC448454A3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57168" y="1491644"/>
                <a:ext cx="226443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34">
                <a:extLst>
                  <a:ext uri="{FF2B5EF4-FFF2-40B4-BE49-F238E27FC236}">
                    <a16:creationId xmlns:a16="http://schemas.microsoft.com/office/drawing/2014/main" id="{F2CA7553-0164-0C4B-93F2-CFAB0460C49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83611" y="1491644"/>
                <a:ext cx="996351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35">
                <a:extLst>
                  <a:ext uri="{FF2B5EF4-FFF2-40B4-BE49-F238E27FC236}">
                    <a16:creationId xmlns:a16="http://schemas.microsoft.com/office/drawing/2014/main" id="{02E4B0C7-4674-F741-B9EB-96836C92617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65639" y="1776031"/>
                <a:ext cx="0" cy="444379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36">
                <a:extLst>
                  <a:ext uri="{FF2B5EF4-FFF2-40B4-BE49-F238E27FC236}">
                    <a16:creationId xmlns:a16="http://schemas.microsoft.com/office/drawing/2014/main" id="{E07CA5D3-F6D3-844A-B107-124F91A511C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65639" y="1774445"/>
                <a:ext cx="1014323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37">
                <a:extLst>
                  <a:ext uri="{FF2B5EF4-FFF2-40B4-BE49-F238E27FC236}">
                    <a16:creationId xmlns:a16="http://schemas.microsoft.com/office/drawing/2014/main" id="{F32C7A17-AE7A-B04A-8B54-A49579FABF6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57168" y="1928431"/>
                <a:ext cx="208471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38">
                <a:extLst>
                  <a:ext uri="{FF2B5EF4-FFF2-40B4-BE49-F238E27FC236}">
                    <a16:creationId xmlns:a16="http://schemas.microsoft.com/office/drawing/2014/main" id="{8225AD5F-ECAF-FB42-9848-2FAE40E28C2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39196" y="1776031"/>
                <a:ext cx="226443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0" name="Oval 39">
                <a:extLst>
                  <a:ext uri="{FF2B5EF4-FFF2-40B4-BE49-F238E27FC236}">
                    <a16:creationId xmlns:a16="http://schemas.microsoft.com/office/drawing/2014/main" id="{DEEF38FC-2FD5-1D43-8D3C-F92AD0AAA716}"/>
                  </a:ext>
                </a:extLst>
              </p:cNvPr>
              <p:cNvSpPr/>
              <p:nvPr/>
            </p:nvSpPr>
            <p:spPr>
              <a:xfrm>
                <a:off x="2397769" y="1785779"/>
                <a:ext cx="127268" cy="13463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cxnSp>
            <p:nvCxnSpPr>
              <p:cNvPr id="61" name="Straight Connector 40">
                <a:extLst>
                  <a:ext uri="{FF2B5EF4-FFF2-40B4-BE49-F238E27FC236}">
                    <a16:creationId xmlns:a16="http://schemas.microsoft.com/office/drawing/2014/main" id="{B5FBD096-7D7F-DD4E-B906-7FF1D8F4FD72}"/>
                  </a:ext>
                </a:extLst>
              </p:cNvPr>
              <p:cNvCxnSpPr/>
              <p:nvPr/>
            </p:nvCxnSpPr>
            <p:spPr>
              <a:xfrm flipV="1">
                <a:off x="1945230" y="1353447"/>
                <a:ext cx="0" cy="216379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41">
                <a:extLst>
                  <a:ext uri="{FF2B5EF4-FFF2-40B4-BE49-F238E27FC236}">
                    <a16:creationId xmlns:a16="http://schemas.microsoft.com/office/drawing/2014/main" id="{F6CF943B-7C70-1B45-B6DB-BC89F67F0B95}"/>
                  </a:ext>
                </a:extLst>
              </p:cNvPr>
              <p:cNvCxnSpPr>
                <a:cxnSpLocks/>
                <a:endCxn id="82" idx="4"/>
              </p:cNvCxnSpPr>
              <p:nvPr/>
            </p:nvCxnSpPr>
            <p:spPr>
              <a:xfrm flipV="1">
                <a:off x="1558203" y="1448779"/>
                <a:ext cx="0" cy="4022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42">
                <a:extLst>
                  <a:ext uri="{FF2B5EF4-FFF2-40B4-BE49-F238E27FC236}">
                    <a16:creationId xmlns:a16="http://schemas.microsoft.com/office/drawing/2014/main" id="{9D9BAAFE-F3E0-8B4E-82CB-C15A2BDE518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073931" y="1407423"/>
                <a:ext cx="0" cy="87438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43">
                <a:extLst>
                  <a:ext uri="{FF2B5EF4-FFF2-40B4-BE49-F238E27FC236}">
                    <a16:creationId xmlns:a16="http://schemas.microsoft.com/office/drawing/2014/main" id="{C9D5A712-C1DE-C44A-8F8D-194BCAC0A39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82915" y="1953523"/>
                <a:ext cx="0" cy="87924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65" name="Group 44">
                <a:extLst>
                  <a:ext uri="{FF2B5EF4-FFF2-40B4-BE49-F238E27FC236}">
                    <a16:creationId xmlns:a16="http://schemas.microsoft.com/office/drawing/2014/main" id="{F861169C-9828-E449-9DE3-746D43EBC301}"/>
                  </a:ext>
                </a:extLst>
              </p:cNvPr>
              <p:cNvGrpSpPr/>
              <p:nvPr/>
            </p:nvGrpSpPr>
            <p:grpSpPr>
              <a:xfrm>
                <a:off x="1507403" y="1353447"/>
                <a:ext cx="101600" cy="95332"/>
                <a:chOff x="1507403" y="836612"/>
                <a:chExt cx="101600" cy="95332"/>
              </a:xfrm>
            </p:grpSpPr>
            <p:sp>
              <p:nvSpPr>
                <p:cNvPr id="82" name="Flowchart: Connector 78">
                  <a:extLst>
                    <a:ext uri="{FF2B5EF4-FFF2-40B4-BE49-F238E27FC236}">
                      <a16:creationId xmlns:a16="http://schemas.microsoft.com/office/drawing/2014/main" id="{8DEDD1C4-D170-F342-AEFF-C4BE233A6E89}"/>
                    </a:ext>
                  </a:extLst>
                </p:cNvPr>
                <p:cNvSpPr/>
                <p:nvPr/>
              </p:nvSpPr>
              <p:spPr>
                <a:xfrm>
                  <a:off x="1507403" y="836612"/>
                  <a:ext cx="101600" cy="95332"/>
                </a:xfrm>
                <a:prstGeom prst="flowChartConnector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grpSp>
              <p:nvGrpSpPr>
                <p:cNvPr id="83" name="Group 79">
                  <a:extLst>
                    <a:ext uri="{FF2B5EF4-FFF2-40B4-BE49-F238E27FC236}">
                      <a16:creationId xmlns:a16="http://schemas.microsoft.com/office/drawing/2014/main" id="{35164976-BDC9-224B-A4F5-87FF7E6E2152}"/>
                    </a:ext>
                  </a:extLst>
                </p:cNvPr>
                <p:cNvGrpSpPr/>
                <p:nvPr/>
              </p:nvGrpSpPr>
              <p:grpSpPr>
                <a:xfrm>
                  <a:off x="1522282" y="842733"/>
                  <a:ext cx="75504" cy="75250"/>
                  <a:chOff x="1522282" y="842733"/>
                  <a:chExt cx="75504" cy="75250"/>
                </a:xfrm>
              </p:grpSpPr>
              <p:cxnSp>
                <p:nvCxnSpPr>
                  <p:cNvPr id="84" name="Straight Connector 80">
                    <a:extLst>
                      <a:ext uri="{FF2B5EF4-FFF2-40B4-BE49-F238E27FC236}">
                        <a16:creationId xmlns:a16="http://schemas.microsoft.com/office/drawing/2014/main" id="{D39BE8F4-B0AD-AB47-B20B-CFD2EE8A9F0B}"/>
                      </a:ext>
                    </a:extLst>
                  </p:cNvPr>
                  <p:cNvCxnSpPr>
                    <a:stCxn id="82" idx="3"/>
                    <a:endCxn id="82" idx="7"/>
                  </p:cNvCxnSpPr>
                  <p:nvPr/>
                </p:nvCxnSpPr>
                <p:spPr>
                  <a:xfrm flipV="1">
                    <a:off x="1522282" y="850573"/>
                    <a:ext cx="71842" cy="6741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85" name="Isosceles Triangle 81">
                    <a:extLst>
                      <a:ext uri="{FF2B5EF4-FFF2-40B4-BE49-F238E27FC236}">
                        <a16:creationId xmlns:a16="http://schemas.microsoft.com/office/drawing/2014/main" id="{A61E8503-5FF4-B048-AA50-CFA2E2E32894}"/>
                      </a:ext>
                    </a:extLst>
                  </p:cNvPr>
                  <p:cNvSpPr/>
                  <p:nvPr/>
                </p:nvSpPr>
                <p:spPr>
                  <a:xfrm rot="2667786" flipH="1">
                    <a:off x="1552067" y="842733"/>
                    <a:ext cx="45719" cy="45719"/>
                  </a:xfrm>
                  <a:prstGeom prst="triangl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</p:grpSp>
          </p:grpSp>
          <p:grpSp>
            <p:nvGrpSpPr>
              <p:cNvPr id="66" name="Group 45">
                <a:extLst>
                  <a:ext uri="{FF2B5EF4-FFF2-40B4-BE49-F238E27FC236}">
                    <a16:creationId xmlns:a16="http://schemas.microsoft.com/office/drawing/2014/main" id="{A825378A-58C9-1A43-B594-D16A25334126}"/>
                  </a:ext>
                </a:extLst>
              </p:cNvPr>
              <p:cNvGrpSpPr/>
              <p:nvPr/>
            </p:nvGrpSpPr>
            <p:grpSpPr>
              <a:xfrm>
                <a:off x="3022000" y="1302020"/>
                <a:ext cx="101600" cy="95332"/>
                <a:chOff x="1507403" y="836612"/>
                <a:chExt cx="101600" cy="95332"/>
              </a:xfrm>
            </p:grpSpPr>
            <p:sp>
              <p:nvSpPr>
                <p:cNvPr id="78" name="Flowchart: Connector 74">
                  <a:extLst>
                    <a:ext uri="{FF2B5EF4-FFF2-40B4-BE49-F238E27FC236}">
                      <a16:creationId xmlns:a16="http://schemas.microsoft.com/office/drawing/2014/main" id="{A0D26067-FF6E-9644-B637-CF10DE9D7E4B}"/>
                    </a:ext>
                  </a:extLst>
                </p:cNvPr>
                <p:cNvSpPr/>
                <p:nvPr/>
              </p:nvSpPr>
              <p:spPr>
                <a:xfrm>
                  <a:off x="1507403" y="836612"/>
                  <a:ext cx="101600" cy="95332"/>
                </a:xfrm>
                <a:prstGeom prst="flowChartConnector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grpSp>
              <p:nvGrpSpPr>
                <p:cNvPr id="79" name="Group 75">
                  <a:extLst>
                    <a:ext uri="{FF2B5EF4-FFF2-40B4-BE49-F238E27FC236}">
                      <a16:creationId xmlns:a16="http://schemas.microsoft.com/office/drawing/2014/main" id="{5F3E2F81-E43A-9740-97FE-3D35046BC3CB}"/>
                    </a:ext>
                  </a:extLst>
                </p:cNvPr>
                <p:cNvGrpSpPr/>
                <p:nvPr/>
              </p:nvGrpSpPr>
              <p:grpSpPr>
                <a:xfrm>
                  <a:off x="1522282" y="842733"/>
                  <a:ext cx="75504" cy="75250"/>
                  <a:chOff x="1522282" y="842733"/>
                  <a:chExt cx="75504" cy="75250"/>
                </a:xfrm>
              </p:grpSpPr>
              <p:cxnSp>
                <p:nvCxnSpPr>
                  <p:cNvPr id="80" name="Straight Connector 76">
                    <a:extLst>
                      <a:ext uri="{FF2B5EF4-FFF2-40B4-BE49-F238E27FC236}">
                        <a16:creationId xmlns:a16="http://schemas.microsoft.com/office/drawing/2014/main" id="{6632BD99-9951-B545-AA54-E34B00E6AF0D}"/>
                      </a:ext>
                    </a:extLst>
                  </p:cNvPr>
                  <p:cNvCxnSpPr>
                    <a:stCxn id="78" idx="3"/>
                    <a:endCxn id="78" idx="7"/>
                  </p:cNvCxnSpPr>
                  <p:nvPr/>
                </p:nvCxnSpPr>
                <p:spPr>
                  <a:xfrm flipV="1">
                    <a:off x="1522282" y="850573"/>
                    <a:ext cx="71842" cy="6741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81" name="Isosceles Triangle 77">
                    <a:extLst>
                      <a:ext uri="{FF2B5EF4-FFF2-40B4-BE49-F238E27FC236}">
                        <a16:creationId xmlns:a16="http://schemas.microsoft.com/office/drawing/2014/main" id="{6868CB65-6EDC-9E45-8E5C-05537D080C1F}"/>
                      </a:ext>
                    </a:extLst>
                  </p:cNvPr>
                  <p:cNvSpPr/>
                  <p:nvPr/>
                </p:nvSpPr>
                <p:spPr>
                  <a:xfrm rot="2667786" flipH="1">
                    <a:off x="1552067" y="842733"/>
                    <a:ext cx="45719" cy="45719"/>
                  </a:xfrm>
                  <a:prstGeom prst="triangl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</p:grpSp>
          </p:grpSp>
          <p:grpSp>
            <p:nvGrpSpPr>
              <p:cNvPr id="67" name="Group 46">
                <a:extLst>
                  <a:ext uri="{FF2B5EF4-FFF2-40B4-BE49-F238E27FC236}">
                    <a16:creationId xmlns:a16="http://schemas.microsoft.com/office/drawing/2014/main" id="{815C8694-DC9A-004C-8F5D-9F501027B559}"/>
                  </a:ext>
                </a:extLst>
              </p:cNvPr>
              <p:cNvGrpSpPr/>
              <p:nvPr/>
            </p:nvGrpSpPr>
            <p:grpSpPr>
              <a:xfrm>
                <a:off x="833445" y="1849595"/>
                <a:ext cx="101600" cy="95332"/>
                <a:chOff x="1507403" y="836612"/>
                <a:chExt cx="101600" cy="95332"/>
              </a:xfrm>
            </p:grpSpPr>
            <p:sp>
              <p:nvSpPr>
                <p:cNvPr id="74" name="Flowchart: Connector 70">
                  <a:extLst>
                    <a:ext uri="{FF2B5EF4-FFF2-40B4-BE49-F238E27FC236}">
                      <a16:creationId xmlns:a16="http://schemas.microsoft.com/office/drawing/2014/main" id="{270D1E43-2673-9E44-A396-D071FA0ABB4D}"/>
                    </a:ext>
                  </a:extLst>
                </p:cNvPr>
                <p:cNvSpPr/>
                <p:nvPr/>
              </p:nvSpPr>
              <p:spPr>
                <a:xfrm>
                  <a:off x="1507403" y="836612"/>
                  <a:ext cx="101600" cy="95332"/>
                </a:xfrm>
                <a:prstGeom prst="flowChartConnector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grpSp>
              <p:nvGrpSpPr>
                <p:cNvPr id="75" name="Group 71">
                  <a:extLst>
                    <a:ext uri="{FF2B5EF4-FFF2-40B4-BE49-F238E27FC236}">
                      <a16:creationId xmlns:a16="http://schemas.microsoft.com/office/drawing/2014/main" id="{46A16A70-3A64-6E4A-A6E6-158840D53BD2}"/>
                    </a:ext>
                  </a:extLst>
                </p:cNvPr>
                <p:cNvGrpSpPr/>
                <p:nvPr/>
              </p:nvGrpSpPr>
              <p:grpSpPr>
                <a:xfrm>
                  <a:off x="1522282" y="842733"/>
                  <a:ext cx="75504" cy="75250"/>
                  <a:chOff x="1522282" y="842733"/>
                  <a:chExt cx="75504" cy="75250"/>
                </a:xfrm>
              </p:grpSpPr>
              <p:cxnSp>
                <p:nvCxnSpPr>
                  <p:cNvPr id="76" name="Straight Connector 72">
                    <a:extLst>
                      <a:ext uri="{FF2B5EF4-FFF2-40B4-BE49-F238E27FC236}">
                        <a16:creationId xmlns:a16="http://schemas.microsoft.com/office/drawing/2014/main" id="{E2EB4006-AC6B-C24A-9ED4-DC946A625077}"/>
                      </a:ext>
                    </a:extLst>
                  </p:cNvPr>
                  <p:cNvCxnSpPr>
                    <a:stCxn id="74" idx="3"/>
                    <a:endCxn id="74" idx="7"/>
                  </p:cNvCxnSpPr>
                  <p:nvPr/>
                </p:nvCxnSpPr>
                <p:spPr>
                  <a:xfrm flipV="1">
                    <a:off x="1522282" y="850573"/>
                    <a:ext cx="71842" cy="6741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77" name="Isosceles Triangle 73">
                    <a:extLst>
                      <a:ext uri="{FF2B5EF4-FFF2-40B4-BE49-F238E27FC236}">
                        <a16:creationId xmlns:a16="http://schemas.microsoft.com/office/drawing/2014/main" id="{AF6A15C9-01CD-2A4D-8A70-4842320CE607}"/>
                      </a:ext>
                    </a:extLst>
                  </p:cNvPr>
                  <p:cNvSpPr/>
                  <p:nvPr/>
                </p:nvSpPr>
                <p:spPr>
                  <a:xfrm rot="2667786" flipH="1">
                    <a:off x="1552067" y="842733"/>
                    <a:ext cx="45719" cy="45719"/>
                  </a:xfrm>
                  <a:prstGeom prst="triangl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</p:grp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8" name="TextBox 67">
                    <a:extLst>
                      <a:ext uri="{FF2B5EF4-FFF2-40B4-BE49-F238E27FC236}">
                        <a16:creationId xmlns:a16="http://schemas.microsoft.com/office/drawing/2014/main" id="{3CAF6087-8864-E445-A674-99F77378055C}"/>
                      </a:ext>
                    </a:extLst>
                  </p:cNvPr>
                  <p:cNvSpPr txBox="1"/>
                  <p:nvPr/>
                </p:nvSpPr>
                <p:spPr>
                  <a:xfrm>
                    <a:off x="1021294" y="1022294"/>
                    <a:ext cx="995724" cy="277127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ru-RU" sz="11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ru-RU" sz="1100" b="0" i="1" smtClean="0">
                                  <a:latin typeface="Cambria Math" panose="02040503050406030204" pitchFamily="18" charset="0"/>
                                </a:rPr>
                                <m:t>буф</m:t>
                              </m:r>
                            </m:sub>
                          </m:sSub>
                        </m:oMath>
                      </m:oMathPara>
                    </a14:m>
                    <a:endParaRPr lang="ru-RU" sz="1100" dirty="0"/>
                  </a:p>
                </p:txBody>
              </p:sp>
            </mc:Choice>
            <mc:Fallback xmlns="">
              <p:sp>
                <p:nvSpPr>
                  <p:cNvPr id="209" name="TextBox 208">
                    <a:extLst>
                      <a:ext uri="{FF2B5EF4-FFF2-40B4-BE49-F238E27FC236}">
                        <a16:creationId xmlns:a16="http://schemas.microsoft.com/office/drawing/2014/main" id="{893AC6B8-FAED-46F0-990E-84B61637AB4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21294" y="1022294"/>
                    <a:ext cx="995724" cy="277127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b="-4444"/>
                    </a:stretch>
                  </a:blipFill>
                </p:spPr>
                <p:txBody>
                  <a:bodyPr/>
                  <a:lstStyle/>
                  <a:p>
                    <a:r>
                      <a:rPr lang="ru-RU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9" name="TextBox 68">
                    <a:extLst>
                      <a:ext uri="{FF2B5EF4-FFF2-40B4-BE49-F238E27FC236}">
                        <a16:creationId xmlns:a16="http://schemas.microsoft.com/office/drawing/2014/main" id="{9AF886FD-8314-6E48-8870-B15ED042A484}"/>
                      </a:ext>
                    </a:extLst>
                  </p:cNvPr>
                  <p:cNvSpPr txBox="1"/>
                  <p:nvPr/>
                </p:nvSpPr>
                <p:spPr>
                  <a:xfrm>
                    <a:off x="2583611" y="1012639"/>
                    <a:ext cx="995724" cy="26161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ru-RU" sz="11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ru-RU" sz="1100" b="0" i="1" smtClean="0">
                                  <a:latin typeface="Cambria Math" panose="02040503050406030204" pitchFamily="18" charset="0"/>
                                </a:rPr>
                                <m:t>лин</m:t>
                              </m:r>
                            </m:sub>
                          </m:sSub>
                        </m:oMath>
                      </m:oMathPara>
                    </a14:m>
                    <a:endParaRPr lang="ru-RU" sz="1100" dirty="0"/>
                  </a:p>
                </p:txBody>
              </p:sp>
            </mc:Choice>
            <mc:Fallback xmlns="">
              <p:sp>
                <p:nvSpPr>
                  <p:cNvPr id="211" name="TextBox 210">
                    <a:extLst>
                      <a:ext uri="{FF2B5EF4-FFF2-40B4-BE49-F238E27FC236}">
                        <a16:creationId xmlns:a16="http://schemas.microsoft.com/office/drawing/2014/main" id="{22673DEB-1732-4409-89C9-D3C90B82863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83611" y="1012639"/>
                    <a:ext cx="995724" cy="261610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ru-RU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A12F922A-9E12-7D48-AED0-C097D90FF3CA}"/>
                  </a:ext>
                </a:extLst>
              </p:cNvPr>
              <p:cNvSpPr txBox="1"/>
              <p:nvPr/>
            </p:nvSpPr>
            <p:spPr>
              <a:xfrm>
                <a:off x="1661500" y="1152685"/>
                <a:ext cx="603009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ru-RU" sz="1000" dirty="0"/>
                  <a:t>штуцер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1" name="TextBox 70">
                    <a:extLst>
                      <a:ext uri="{FF2B5EF4-FFF2-40B4-BE49-F238E27FC236}">
                        <a16:creationId xmlns:a16="http://schemas.microsoft.com/office/drawing/2014/main" id="{81809C18-D1AB-D443-B8E1-732E583BEDA6}"/>
                      </a:ext>
                    </a:extLst>
                  </p:cNvPr>
                  <p:cNvSpPr txBox="1"/>
                  <p:nvPr/>
                </p:nvSpPr>
                <p:spPr>
                  <a:xfrm>
                    <a:off x="378757" y="1557834"/>
                    <a:ext cx="995724" cy="27674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ru-RU" sz="11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ru-RU" sz="1100" b="0" i="1" smtClean="0">
                                  <a:latin typeface="Cambria Math" panose="02040503050406030204" pitchFamily="18" charset="0"/>
                                </a:rPr>
                                <m:t>затр</m:t>
                              </m:r>
                            </m:sub>
                          </m:sSub>
                        </m:oMath>
                      </m:oMathPara>
                    </a14:m>
                    <a:endParaRPr lang="ru-RU" sz="1100" dirty="0"/>
                  </a:p>
                </p:txBody>
              </p:sp>
            </mc:Choice>
            <mc:Fallback xmlns="">
              <p:sp>
                <p:nvSpPr>
                  <p:cNvPr id="215" name="TextBox 214">
                    <a:extLst>
                      <a:ext uri="{FF2B5EF4-FFF2-40B4-BE49-F238E27FC236}">
                        <a16:creationId xmlns:a16="http://schemas.microsoft.com/office/drawing/2014/main" id="{1E41F2C1-5640-444D-B32C-FE92AB57D54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78757" y="1557834"/>
                    <a:ext cx="995724" cy="27674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ru-RU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2" name="TextBox 71">
                    <a:extLst>
                      <a:ext uri="{FF2B5EF4-FFF2-40B4-BE49-F238E27FC236}">
                        <a16:creationId xmlns:a16="http://schemas.microsoft.com/office/drawing/2014/main" id="{992467ED-6F91-AD46-B8D9-BB17F65B1ABA}"/>
                      </a:ext>
                    </a:extLst>
                  </p:cNvPr>
                  <p:cNvSpPr txBox="1"/>
                  <p:nvPr/>
                </p:nvSpPr>
                <p:spPr>
                  <a:xfrm>
                    <a:off x="617385" y="5333862"/>
                    <a:ext cx="995724" cy="26161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ru-RU" sz="11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ru-RU" sz="1100" b="0" i="1" smtClean="0">
                                  <a:latin typeface="Cambria Math" panose="02040503050406030204" pitchFamily="18" charset="0"/>
                                </a:rPr>
                                <m:t>заб</m:t>
                              </m:r>
                            </m:sub>
                          </m:sSub>
                        </m:oMath>
                      </m:oMathPara>
                    </a14:m>
                    <a:endParaRPr lang="ru-RU" sz="1100" dirty="0"/>
                  </a:p>
                </p:txBody>
              </p:sp>
            </mc:Choice>
            <mc:Fallback xmlns="">
              <p:sp>
                <p:nvSpPr>
                  <p:cNvPr id="226" name="TextBox 225">
                    <a:extLst>
                      <a:ext uri="{FF2B5EF4-FFF2-40B4-BE49-F238E27FC236}">
                        <a16:creationId xmlns:a16="http://schemas.microsoft.com/office/drawing/2014/main" id="{D38BE316-9B41-43AC-843D-B56DA14D2F0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7385" y="5333862"/>
                    <a:ext cx="995724" cy="261610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ru-RU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73" name="Freeform: Shape 59">
                <a:extLst>
                  <a:ext uri="{FF2B5EF4-FFF2-40B4-BE49-F238E27FC236}">
                    <a16:creationId xmlns:a16="http://schemas.microsoft.com/office/drawing/2014/main" id="{376C6E2C-9A88-2B40-B7DB-A0D6FB76C5B0}"/>
                  </a:ext>
                </a:extLst>
              </p:cNvPr>
              <p:cNvSpPr/>
              <p:nvPr/>
            </p:nvSpPr>
            <p:spPr>
              <a:xfrm>
                <a:off x="792707" y="5072932"/>
                <a:ext cx="797554" cy="333955"/>
              </a:xfrm>
              <a:custGeom>
                <a:avLst/>
                <a:gdLst>
                  <a:gd name="connsiteX0" fmla="*/ 129644 w 797554"/>
                  <a:gd name="connsiteY0" fmla="*/ 333955 h 333955"/>
                  <a:gd name="connsiteX1" fmla="*/ 50131 w 797554"/>
                  <a:gd name="connsiteY1" fmla="*/ 198783 h 333955"/>
                  <a:gd name="connsiteX2" fmla="*/ 797554 w 797554"/>
                  <a:gd name="connsiteY2" fmla="*/ 0 h 333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97554" h="333955">
                    <a:moveTo>
                      <a:pt x="129644" y="333955"/>
                    </a:moveTo>
                    <a:cubicBezTo>
                      <a:pt x="34228" y="294198"/>
                      <a:pt x="-61187" y="254442"/>
                      <a:pt x="50131" y="198783"/>
                    </a:cubicBezTo>
                    <a:cubicBezTo>
                      <a:pt x="161449" y="143124"/>
                      <a:pt x="663707" y="35781"/>
                      <a:pt x="797554" y="0"/>
                    </a:cubicBezTo>
                  </a:path>
                </a:pathLst>
              </a:custGeom>
              <a:ln>
                <a:prstDash val="lg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</p:grpSp>
        <p:cxnSp>
          <p:nvCxnSpPr>
            <p:cNvPr id="14" name="Straight Connector 99">
              <a:extLst>
                <a:ext uri="{FF2B5EF4-FFF2-40B4-BE49-F238E27FC236}">
                  <a16:creationId xmlns:a16="http://schemas.microsoft.com/office/drawing/2014/main" id="{4C6D51D7-6CDA-1240-85BF-3CAD53EF0453}"/>
                </a:ext>
              </a:extLst>
            </p:cNvPr>
            <p:cNvCxnSpPr>
              <a:cxnSpLocks/>
            </p:cNvCxnSpPr>
            <p:nvPr/>
          </p:nvCxnSpPr>
          <p:spPr>
            <a:xfrm>
              <a:off x="1460559" y="5173439"/>
              <a:ext cx="326606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02">
              <a:extLst>
                <a:ext uri="{FF2B5EF4-FFF2-40B4-BE49-F238E27FC236}">
                  <a16:creationId xmlns:a16="http://schemas.microsoft.com/office/drawing/2014/main" id="{D123210B-F5A5-9741-BAF1-54553AD1F502}"/>
                </a:ext>
              </a:extLst>
            </p:cNvPr>
            <p:cNvCxnSpPr>
              <a:cxnSpLocks/>
            </p:cNvCxnSpPr>
            <p:nvPr/>
          </p:nvCxnSpPr>
          <p:spPr>
            <a:xfrm>
              <a:off x="1703973" y="5173439"/>
              <a:ext cx="326606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03">
              <a:extLst>
                <a:ext uri="{FF2B5EF4-FFF2-40B4-BE49-F238E27FC236}">
                  <a16:creationId xmlns:a16="http://schemas.microsoft.com/office/drawing/2014/main" id="{14D2006D-3A0B-1E48-A4C3-5481D0051474}"/>
                </a:ext>
              </a:extLst>
            </p:cNvPr>
            <p:cNvCxnSpPr>
              <a:cxnSpLocks/>
            </p:cNvCxnSpPr>
            <p:nvPr/>
          </p:nvCxnSpPr>
          <p:spPr>
            <a:xfrm>
              <a:off x="1773189" y="5019452"/>
              <a:ext cx="249567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05">
              <a:extLst>
                <a:ext uri="{FF2B5EF4-FFF2-40B4-BE49-F238E27FC236}">
                  <a16:creationId xmlns:a16="http://schemas.microsoft.com/office/drawing/2014/main" id="{353DDD41-A584-B343-813E-58604722F3D2}"/>
                </a:ext>
              </a:extLst>
            </p:cNvPr>
            <p:cNvCxnSpPr>
              <a:cxnSpLocks/>
            </p:cNvCxnSpPr>
            <p:nvPr/>
          </p:nvCxnSpPr>
          <p:spPr>
            <a:xfrm>
              <a:off x="1206558" y="5014966"/>
              <a:ext cx="249567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06">
              <a:extLst>
                <a:ext uri="{FF2B5EF4-FFF2-40B4-BE49-F238E27FC236}">
                  <a16:creationId xmlns:a16="http://schemas.microsoft.com/office/drawing/2014/main" id="{1E91C71A-8440-FE46-A26D-B550C72926F0}"/>
                </a:ext>
              </a:extLst>
            </p:cNvPr>
            <p:cNvCxnSpPr>
              <a:cxnSpLocks/>
            </p:cNvCxnSpPr>
            <p:nvPr/>
          </p:nvCxnSpPr>
          <p:spPr>
            <a:xfrm>
              <a:off x="1206558" y="5173439"/>
              <a:ext cx="263288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08">
              <a:extLst>
                <a:ext uri="{FF2B5EF4-FFF2-40B4-BE49-F238E27FC236}">
                  <a16:creationId xmlns:a16="http://schemas.microsoft.com/office/drawing/2014/main" id="{9B26B51A-C874-7847-AAD3-A3DEAA0EF6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12474" y="5014966"/>
              <a:ext cx="243651" cy="14631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11">
              <a:extLst>
                <a:ext uri="{FF2B5EF4-FFF2-40B4-BE49-F238E27FC236}">
                  <a16:creationId xmlns:a16="http://schemas.microsoft.com/office/drawing/2014/main" id="{807EF189-31CF-B043-AD04-418CB34177F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208040" y="5014966"/>
              <a:ext cx="239606" cy="15006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114">
              <a:extLst>
                <a:ext uri="{FF2B5EF4-FFF2-40B4-BE49-F238E27FC236}">
                  <a16:creationId xmlns:a16="http://schemas.microsoft.com/office/drawing/2014/main" id="{C1D627F2-DC2D-0041-928C-219ED30433D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82368" y="5021414"/>
              <a:ext cx="239606" cy="15006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115">
              <a:extLst>
                <a:ext uri="{FF2B5EF4-FFF2-40B4-BE49-F238E27FC236}">
                  <a16:creationId xmlns:a16="http://schemas.microsoft.com/office/drawing/2014/main" id="{7F035B32-E0E9-BC48-A876-54FDB4A850F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79415" y="5019354"/>
              <a:ext cx="241877" cy="15673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5D8FB48B-B241-C348-944C-B75909E3EB68}"/>
                    </a:ext>
                  </a:extLst>
                </p:cNvPr>
                <p:cNvSpPr txBox="1"/>
                <p:nvPr/>
              </p:nvSpPr>
              <p:spPr>
                <a:xfrm>
                  <a:off x="2375717" y="5341069"/>
                  <a:ext cx="995724" cy="2616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ru-RU" sz="11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ru-RU" sz="1100" b="0" i="1" smtClean="0">
                                <a:latin typeface="Cambria Math" panose="02040503050406030204" pitchFamily="18" charset="0"/>
                              </a:rPr>
                              <m:t>пл</m:t>
                            </m:r>
                          </m:sub>
                        </m:sSub>
                      </m:oMath>
                    </m:oMathPara>
                  </a14:m>
                  <a:endParaRPr lang="ru-RU" sz="1100" dirty="0"/>
                </a:p>
              </p:txBody>
            </p:sp>
          </mc:Choice>
          <mc:Fallback xmlns=""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F12541EC-B16F-4AE1-8B65-AEEEF0D21FE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75717" y="5341069"/>
                  <a:ext cx="995724" cy="26161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DCC4EDDE-27ED-D24A-A222-A4C8868CA16F}"/>
                    </a:ext>
                  </a:extLst>
                </p:cNvPr>
                <p:cNvSpPr txBox="1"/>
                <p:nvPr/>
              </p:nvSpPr>
              <p:spPr>
                <a:xfrm>
                  <a:off x="2371617" y="5341069"/>
                  <a:ext cx="995724" cy="2616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ru-RU" sz="11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ru-RU" sz="1100" b="0" i="1" smtClean="0">
                                <a:latin typeface="Cambria Math" panose="02040503050406030204" pitchFamily="18" charset="0"/>
                              </a:rPr>
                              <m:t>пл</m:t>
                            </m:r>
                          </m:sub>
                        </m:sSub>
                      </m:oMath>
                    </m:oMathPara>
                  </a14:m>
                  <a:endParaRPr lang="ru-RU" sz="1100" dirty="0"/>
                </a:p>
              </p:txBody>
            </p:sp>
          </mc:Choice>
          <mc:Fallback xmlns="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06303417-38D8-4A5B-AA5E-7DCF3ADA89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71617" y="5341069"/>
                  <a:ext cx="995724" cy="26161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0492F54D-3B36-1647-9B95-192F84AD77EE}"/>
                    </a:ext>
                  </a:extLst>
                </p:cNvPr>
                <p:cNvSpPr txBox="1"/>
                <p:nvPr/>
              </p:nvSpPr>
              <p:spPr>
                <a:xfrm>
                  <a:off x="427458" y="4906537"/>
                  <a:ext cx="995724" cy="2616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ru-RU" sz="11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ru-RU" sz="1100" b="0" i="1" smtClean="0">
                                <a:latin typeface="Cambria Math" panose="02040503050406030204" pitchFamily="18" charset="0"/>
                              </a:rPr>
                              <m:t>б</m:t>
                            </m:r>
                          </m:sub>
                        </m:sSub>
                      </m:oMath>
                    </m:oMathPara>
                  </a14:m>
                  <a:endParaRPr lang="ru-RU" sz="1100" dirty="0"/>
                </a:p>
              </p:txBody>
            </p:sp>
          </mc:Choice>
          <mc:Fallback xmlns=""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9830BAF2-DBCA-41F3-BA8F-B916B74C8BE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7458" y="4906537"/>
                  <a:ext cx="995724" cy="26161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6" name="Straight Arrow Connector 127">
              <a:extLst>
                <a:ext uri="{FF2B5EF4-FFF2-40B4-BE49-F238E27FC236}">
                  <a16:creationId xmlns:a16="http://schemas.microsoft.com/office/drawing/2014/main" id="{277B1B91-3BFD-AD48-88B3-0B6B6BF04E21}"/>
                </a:ext>
              </a:extLst>
            </p:cNvPr>
            <p:cNvCxnSpPr/>
            <p:nvPr/>
          </p:nvCxnSpPr>
          <p:spPr>
            <a:xfrm flipH="1">
              <a:off x="1703973" y="5602679"/>
              <a:ext cx="41317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128">
              <a:extLst>
                <a:ext uri="{FF2B5EF4-FFF2-40B4-BE49-F238E27FC236}">
                  <a16:creationId xmlns:a16="http://schemas.microsoft.com/office/drawing/2014/main" id="{A50C343A-E340-084C-A20A-6FFEF7459E5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606645" y="3702078"/>
              <a:ext cx="7772" cy="41401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77DDA2B5-18F3-E344-87FD-3B467898C454}"/>
              </a:ext>
            </a:extLst>
          </p:cNvPr>
          <p:cNvSpPr/>
          <p:nvPr/>
        </p:nvSpPr>
        <p:spPr>
          <a:xfrm>
            <a:off x="4832297" y="5581107"/>
            <a:ext cx="1260812" cy="892443"/>
          </a:xfrm>
          <a:prstGeom prst="roundRect">
            <a:avLst/>
          </a:prstGeom>
          <a:noFill/>
          <a:ln w="57150">
            <a:extLst>
              <a:ext uri="{C807C97D-BFC1-408E-A445-0C87EB9F89A2}">
                <ask:lineSketchStyleProps xmlns:ask="http://schemas.microsoft.com/office/drawing/2018/sketchyshapes" sd="86837363">
                  <a:custGeom>
                    <a:avLst/>
                    <a:gdLst>
                      <a:gd name="connsiteX0" fmla="*/ 0 w 1260812"/>
                      <a:gd name="connsiteY0" fmla="*/ 148743 h 892443"/>
                      <a:gd name="connsiteX1" fmla="*/ 148743 w 1260812"/>
                      <a:gd name="connsiteY1" fmla="*/ 0 h 892443"/>
                      <a:gd name="connsiteX2" fmla="*/ 1112069 w 1260812"/>
                      <a:gd name="connsiteY2" fmla="*/ 0 h 892443"/>
                      <a:gd name="connsiteX3" fmla="*/ 1260812 w 1260812"/>
                      <a:gd name="connsiteY3" fmla="*/ 148743 h 892443"/>
                      <a:gd name="connsiteX4" fmla="*/ 1260812 w 1260812"/>
                      <a:gd name="connsiteY4" fmla="*/ 743700 h 892443"/>
                      <a:gd name="connsiteX5" fmla="*/ 1112069 w 1260812"/>
                      <a:gd name="connsiteY5" fmla="*/ 892443 h 892443"/>
                      <a:gd name="connsiteX6" fmla="*/ 148743 w 1260812"/>
                      <a:gd name="connsiteY6" fmla="*/ 892443 h 892443"/>
                      <a:gd name="connsiteX7" fmla="*/ 0 w 1260812"/>
                      <a:gd name="connsiteY7" fmla="*/ 743700 h 892443"/>
                      <a:gd name="connsiteX8" fmla="*/ 0 w 1260812"/>
                      <a:gd name="connsiteY8" fmla="*/ 148743 h 8924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812" h="892443" extrusionOk="0">
                        <a:moveTo>
                          <a:pt x="0" y="148743"/>
                        </a:moveTo>
                        <a:cubicBezTo>
                          <a:pt x="4746" y="82009"/>
                          <a:pt x="69044" y="-6032"/>
                          <a:pt x="148743" y="0"/>
                        </a:cubicBezTo>
                        <a:cubicBezTo>
                          <a:pt x="602317" y="80859"/>
                          <a:pt x="826806" y="81019"/>
                          <a:pt x="1112069" y="0"/>
                        </a:cubicBezTo>
                        <a:cubicBezTo>
                          <a:pt x="1202839" y="1344"/>
                          <a:pt x="1264487" y="61398"/>
                          <a:pt x="1260812" y="148743"/>
                        </a:cubicBezTo>
                        <a:cubicBezTo>
                          <a:pt x="1215458" y="377026"/>
                          <a:pt x="1293973" y="589632"/>
                          <a:pt x="1260812" y="743700"/>
                        </a:cubicBezTo>
                        <a:cubicBezTo>
                          <a:pt x="1265851" y="837411"/>
                          <a:pt x="1207353" y="894167"/>
                          <a:pt x="1112069" y="892443"/>
                        </a:cubicBezTo>
                        <a:cubicBezTo>
                          <a:pt x="751854" y="875975"/>
                          <a:pt x="506192" y="940624"/>
                          <a:pt x="148743" y="892443"/>
                        </a:cubicBezTo>
                        <a:cubicBezTo>
                          <a:pt x="52361" y="891722"/>
                          <a:pt x="-6341" y="820360"/>
                          <a:pt x="0" y="743700"/>
                        </a:cubicBezTo>
                        <a:cubicBezTo>
                          <a:pt x="-34199" y="681591"/>
                          <a:pt x="-42756" y="272888"/>
                          <a:pt x="0" y="148743"/>
                        </a:cubicBezTo>
                        <a:close/>
                      </a:path>
                    </a:pathLst>
                  </a:cu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8" name="Скругленный прямоугольник 97">
            <a:extLst>
              <a:ext uri="{FF2B5EF4-FFF2-40B4-BE49-F238E27FC236}">
                <a16:creationId xmlns:a16="http://schemas.microsoft.com/office/drawing/2014/main" id="{189CF66B-082D-8443-B654-A4093171307A}"/>
              </a:ext>
            </a:extLst>
          </p:cNvPr>
          <p:cNvSpPr/>
          <p:nvPr/>
        </p:nvSpPr>
        <p:spPr>
          <a:xfrm>
            <a:off x="5147841" y="2292029"/>
            <a:ext cx="635671" cy="3273813"/>
          </a:xfrm>
          <a:prstGeom prst="roundRect">
            <a:avLst/>
          </a:prstGeom>
          <a:noFill/>
          <a:ln w="57150">
            <a:extLst>
              <a:ext uri="{C807C97D-BFC1-408E-A445-0C87EB9F89A2}">
                <ask:lineSketchStyleProps xmlns:ask="http://schemas.microsoft.com/office/drawing/2018/sketchyshapes" sd="86837363">
                  <a:custGeom>
                    <a:avLst/>
                    <a:gdLst>
                      <a:gd name="connsiteX0" fmla="*/ 0 w 635671"/>
                      <a:gd name="connsiteY0" fmla="*/ 105947 h 3273813"/>
                      <a:gd name="connsiteX1" fmla="*/ 105947 w 635671"/>
                      <a:gd name="connsiteY1" fmla="*/ 0 h 3273813"/>
                      <a:gd name="connsiteX2" fmla="*/ 529724 w 635671"/>
                      <a:gd name="connsiteY2" fmla="*/ 0 h 3273813"/>
                      <a:gd name="connsiteX3" fmla="*/ 635671 w 635671"/>
                      <a:gd name="connsiteY3" fmla="*/ 105947 h 3273813"/>
                      <a:gd name="connsiteX4" fmla="*/ 635671 w 635671"/>
                      <a:gd name="connsiteY4" fmla="*/ 3167866 h 3273813"/>
                      <a:gd name="connsiteX5" fmla="*/ 529724 w 635671"/>
                      <a:gd name="connsiteY5" fmla="*/ 3273813 h 3273813"/>
                      <a:gd name="connsiteX6" fmla="*/ 105947 w 635671"/>
                      <a:gd name="connsiteY6" fmla="*/ 3273813 h 3273813"/>
                      <a:gd name="connsiteX7" fmla="*/ 0 w 635671"/>
                      <a:gd name="connsiteY7" fmla="*/ 3167866 h 3273813"/>
                      <a:gd name="connsiteX8" fmla="*/ 0 w 635671"/>
                      <a:gd name="connsiteY8" fmla="*/ 105947 h 32738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35671" h="3273813" extrusionOk="0">
                        <a:moveTo>
                          <a:pt x="0" y="105947"/>
                        </a:moveTo>
                        <a:cubicBezTo>
                          <a:pt x="544" y="49202"/>
                          <a:pt x="50690" y="-8019"/>
                          <a:pt x="105947" y="0"/>
                        </a:cubicBezTo>
                        <a:cubicBezTo>
                          <a:pt x="196541" y="-9830"/>
                          <a:pt x="428141" y="19137"/>
                          <a:pt x="529724" y="0"/>
                        </a:cubicBezTo>
                        <a:cubicBezTo>
                          <a:pt x="592514" y="667"/>
                          <a:pt x="639832" y="41550"/>
                          <a:pt x="635671" y="105947"/>
                        </a:cubicBezTo>
                        <a:cubicBezTo>
                          <a:pt x="667596" y="1164850"/>
                          <a:pt x="568461" y="2719978"/>
                          <a:pt x="635671" y="3167866"/>
                        </a:cubicBezTo>
                        <a:cubicBezTo>
                          <a:pt x="637596" y="3230796"/>
                          <a:pt x="596960" y="3274958"/>
                          <a:pt x="529724" y="3273813"/>
                        </a:cubicBezTo>
                        <a:cubicBezTo>
                          <a:pt x="453862" y="3293746"/>
                          <a:pt x="218640" y="3283959"/>
                          <a:pt x="105947" y="3273813"/>
                        </a:cubicBezTo>
                        <a:cubicBezTo>
                          <a:pt x="36456" y="3273257"/>
                          <a:pt x="-3257" y="3223560"/>
                          <a:pt x="0" y="3167866"/>
                        </a:cubicBezTo>
                        <a:cubicBezTo>
                          <a:pt x="-56229" y="2095683"/>
                          <a:pt x="-65128" y="569521"/>
                          <a:pt x="0" y="105947"/>
                        </a:cubicBezTo>
                        <a:close/>
                      </a:path>
                    </a:pathLst>
                  </a:cu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9" name="Скругленный прямоугольник 98">
            <a:extLst>
              <a:ext uri="{FF2B5EF4-FFF2-40B4-BE49-F238E27FC236}">
                <a16:creationId xmlns:a16="http://schemas.microsoft.com/office/drawing/2014/main" id="{352DA5F6-4638-344C-A223-DE10FC1B40BD}"/>
              </a:ext>
            </a:extLst>
          </p:cNvPr>
          <p:cNvSpPr/>
          <p:nvPr/>
        </p:nvSpPr>
        <p:spPr>
          <a:xfrm>
            <a:off x="5849836" y="2274191"/>
            <a:ext cx="768023" cy="600361"/>
          </a:xfrm>
          <a:prstGeom prst="roundRect">
            <a:avLst/>
          </a:prstGeom>
          <a:noFill/>
          <a:ln w="57150">
            <a:extLst>
              <a:ext uri="{C807C97D-BFC1-408E-A445-0C87EB9F89A2}">
                <ask:lineSketchStyleProps xmlns:ask="http://schemas.microsoft.com/office/drawing/2018/sketchyshapes" sd="86837363">
                  <a:custGeom>
                    <a:avLst/>
                    <a:gdLst>
                      <a:gd name="connsiteX0" fmla="*/ 0 w 768023"/>
                      <a:gd name="connsiteY0" fmla="*/ 100062 h 600361"/>
                      <a:gd name="connsiteX1" fmla="*/ 100062 w 768023"/>
                      <a:gd name="connsiteY1" fmla="*/ 0 h 600361"/>
                      <a:gd name="connsiteX2" fmla="*/ 667961 w 768023"/>
                      <a:gd name="connsiteY2" fmla="*/ 0 h 600361"/>
                      <a:gd name="connsiteX3" fmla="*/ 768023 w 768023"/>
                      <a:gd name="connsiteY3" fmla="*/ 100062 h 600361"/>
                      <a:gd name="connsiteX4" fmla="*/ 768023 w 768023"/>
                      <a:gd name="connsiteY4" fmla="*/ 500299 h 600361"/>
                      <a:gd name="connsiteX5" fmla="*/ 667961 w 768023"/>
                      <a:gd name="connsiteY5" fmla="*/ 600361 h 600361"/>
                      <a:gd name="connsiteX6" fmla="*/ 100062 w 768023"/>
                      <a:gd name="connsiteY6" fmla="*/ 600361 h 600361"/>
                      <a:gd name="connsiteX7" fmla="*/ 0 w 768023"/>
                      <a:gd name="connsiteY7" fmla="*/ 500299 h 600361"/>
                      <a:gd name="connsiteX8" fmla="*/ 0 w 768023"/>
                      <a:gd name="connsiteY8" fmla="*/ 100062 h 6003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68023" h="600361" extrusionOk="0">
                        <a:moveTo>
                          <a:pt x="0" y="100062"/>
                        </a:moveTo>
                        <a:cubicBezTo>
                          <a:pt x="2655" y="53421"/>
                          <a:pt x="45522" y="-1781"/>
                          <a:pt x="100062" y="0"/>
                        </a:cubicBezTo>
                        <a:cubicBezTo>
                          <a:pt x="166332" y="-10541"/>
                          <a:pt x="596591" y="40678"/>
                          <a:pt x="667961" y="0"/>
                        </a:cubicBezTo>
                        <a:cubicBezTo>
                          <a:pt x="733420" y="1590"/>
                          <a:pt x="770430" y="41395"/>
                          <a:pt x="768023" y="100062"/>
                        </a:cubicBezTo>
                        <a:cubicBezTo>
                          <a:pt x="777749" y="201085"/>
                          <a:pt x="792762" y="428246"/>
                          <a:pt x="768023" y="500299"/>
                        </a:cubicBezTo>
                        <a:cubicBezTo>
                          <a:pt x="771185" y="562817"/>
                          <a:pt x="731485" y="601445"/>
                          <a:pt x="667961" y="600361"/>
                        </a:cubicBezTo>
                        <a:cubicBezTo>
                          <a:pt x="473245" y="584805"/>
                          <a:pt x="297197" y="563209"/>
                          <a:pt x="100062" y="600361"/>
                        </a:cubicBezTo>
                        <a:cubicBezTo>
                          <a:pt x="35810" y="599906"/>
                          <a:pt x="-2378" y="553504"/>
                          <a:pt x="0" y="500299"/>
                        </a:cubicBezTo>
                        <a:cubicBezTo>
                          <a:pt x="33972" y="323456"/>
                          <a:pt x="-1314" y="300130"/>
                          <a:pt x="0" y="100062"/>
                        </a:cubicBezTo>
                        <a:close/>
                      </a:path>
                    </a:pathLst>
                  </a:cu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0" name="Номер слайда 3">
            <a:extLst>
              <a:ext uri="{FF2B5EF4-FFF2-40B4-BE49-F238E27FC236}">
                <a16:creationId xmlns:a16="http://schemas.microsoft.com/office/drawing/2014/main" id="{AEFA7A95-0B79-7D43-9725-049997895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88AC0803-CFD0-497F-8DF6-4786DF9E2156}" type="slidenum">
              <a:rPr lang="ru-RU" smtClean="0"/>
              <a:t>6</a:t>
            </a:fld>
            <a:endParaRPr lang="ru-RU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3E214F8-1D6D-C643-9444-4168BA9B127C}"/>
              </a:ext>
            </a:extLst>
          </p:cNvPr>
          <p:cNvSpPr txBox="1"/>
          <p:nvPr/>
        </p:nvSpPr>
        <p:spPr>
          <a:xfrm>
            <a:off x="4218949" y="3924850"/>
            <a:ext cx="7016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/>
              <a:t>НКТ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3205D627-821A-9547-8E11-7A3613B95A1C}"/>
              </a:ext>
            </a:extLst>
          </p:cNvPr>
          <p:cNvSpPr txBox="1"/>
          <p:nvPr/>
        </p:nvSpPr>
        <p:spPr>
          <a:xfrm>
            <a:off x="828675" y="5777636"/>
            <a:ext cx="38936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/>
              <a:t>Эксплуатационная колонна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563F1D3D-0C63-AC4B-A6DE-C4121E1D1EC1}"/>
              </a:ext>
            </a:extLst>
          </p:cNvPr>
          <p:cNvSpPr txBox="1"/>
          <p:nvPr/>
        </p:nvSpPr>
        <p:spPr>
          <a:xfrm>
            <a:off x="6702845" y="2334038"/>
            <a:ext cx="12176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/>
              <a:t>Штуцер</a:t>
            </a:r>
          </a:p>
        </p:txBody>
      </p:sp>
    </p:spTree>
    <p:extLst>
      <p:ext uri="{BB962C8B-B14F-4D97-AF65-F5344CB8AC3E}">
        <p14:creationId xmlns:p14="http://schemas.microsoft.com/office/powerpoint/2010/main" val="16560843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115FDAF-0BEE-FE47-B66C-E24E9358A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Алгоритм расчета распределения давления в фонтанной скважине</a:t>
            </a:r>
          </a:p>
        </p:txBody>
      </p: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C436B1A3-155D-004E-AC54-82E152866A8F}"/>
              </a:ext>
            </a:extLst>
          </p:cNvPr>
          <p:cNvCxnSpPr>
            <a:cxnSpLocks/>
          </p:cNvCxnSpPr>
          <p:nvPr/>
        </p:nvCxnSpPr>
        <p:spPr>
          <a:xfrm>
            <a:off x="828675" y="1674565"/>
            <a:ext cx="10529888" cy="0"/>
          </a:xfrm>
          <a:prstGeom prst="line">
            <a:avLst/>
          </a:prstGeom>
          <a:ln w="47625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Номер слайда 3">
            <a:extLst>
              <a:ext uri="{FF2B5EF4-FFF2-40B4-BE49-F238E27FC236}">
                <a16:creationId xmlns:a16="http://schemas.microsoft.com/office/drawing/2014/main" id="{903CA0B2-6E1B-064E-A573-7E5387C48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88AC0803-CFD0-497F-8DF6-4786DF9E2156}" type="slidenum">
              <a:rPr lang="ru-RU" smtClean="0"/>
              <a:t>7</a:t>
            </a:fld>
            <a:endParaRPr lang="ru-RU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000D099F-648E-F14A-AEE4-74C31E5E688D}"/>
              </a:ext>
            </a:extLst>
          </p:cNvPr>
          <p:cNvSpPr txBox="1"/>
          <p:nvPr/>
        </p:nvSpPr>
        <p:spPr>
          <a:xfrm>
            <a:off x="6652159" y="1870720"/>
            <a:ext cx="33010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b="1" dirty="0"/>
              <a:t>Эксплуатационная колонна</a:t>
            </a:r>
          </a:p>
        </p:txBody>
      </p:sp>
      <p:pic>
        <p:nvPicPr>
          <p:cNvPr id="101" name="Рисунок 100">
            <a:extLst>
              <a:ext uri="{FF2B5EF4-FFF2-40B4-BE49-F238E27FC236}">
                <a16:creationId xmlns:a16="http://schemas.microsoft.com/office/drawing/2014/main" id="{2ABBEC37-0B20-754F-8B52-A490A4EF51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812" t="68037" r="44282" b="4201"/>
          <a:stretch/>
        </p:blipFill>
        <p:spPr>
          <a:xfrm>
            <a:off x="1424242" y="2024743"/>
            <a:ext cx="3864429" cy="4612727"/>
          </a:xfrm>
          <a:prstGeom prst="rect">
            <a:avLst/>
          </a:prstGeom>
        </p:spPr>
      </p:pic>
      <p:cxnSp>
        <p:nvCxnSpPr>
          <p:cNvPr id="103" name="Прямая соединительная линия 102">
            <a:extLst>
              <a:ext uri="{FF2B5EF4-FFF2-40B4-BE49-F238E27FC236}">
                <a16:creationId xmlns:a16="http://schemas.microsoft.com/office/drawing/2014/main" id="{5DFCC31B-D532-CD48-992E-6AD87D718184}"/>
              </a:ext>
            </a:extLst>
          </p:cNvPr>
          <p:cNvCxnSpPr/>
          <p:nvPr/>
        </p:nvCxnSpPr>
        <p:spPr>
          <a:xfrm>
            <a:off x="2122714" y="3601196"/>
            <a:ext cx="2906486" cy="0"/>
          </a:xfrm>
          <a:prstGeom prst="line">
            <a:avLst/>
          </a:prstGeom>
          <a:ln w="666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" name="Прямая соединительная линия 103">
            <a:extLst>
              <a:ext uri="{FF2B5EF4-FFF2-40B4-BE49-F238E27FC236}">
                <a16:creationId xmlns:a16="http://schemas.microsoft.com/office/drawing/2014/main" id="{0AD362D2-9AC1-9F48-92B7-10A259C8111D}"/>
              </a:ext>
            </a:extLst>
          </p:cNvPr>
          <p:cNvCxnSpPr/>
          <p:nvPr/>
        </p:nvCxnSpPr>
        <p:spPr>
          <a:xfrm>
            <a:off x="2122714" y="4263460"/>
            <a:ext cx="2906486" cy="0"/>
          </a:xfrm>
          <a:prstGeom prst="line">
            <a:avLst/>
          </a:prstGeom>
          <a:ln w="666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" name="Прямая соединительная линия 104">
            <a:extLst>
              <a:ext uri="{FF2B5EF4-FFF2-40B4-BE49-F238E27FC236}">
                <a16:creationId xmlns:a16="http://schemas.microsoft.com/office/drawing/2014/main" id="{0FB5C024-B203-0146-AD4D-0A0C406E103F}"/>
              </a:ext>
            </a:extLst>
          </p:cNvPr>
          <p:cNvCxnSpPr/>
          <p:nvPr/>
        </p:nvCxnSpPr>
        <p:spPr>
          <a:xfrm>
            <a:off x="2122714" y="4874991"/>
            <a:ext cx="2906486" cy="0"/>
          </a:xfrm>
          <a:prstGeom prst="line">
            <a:avLst/>
          </a:prstGeom>
          <a:ln w="666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6" name="Прямая соединительная линия 105">
            <a:extLst>
              <a:ext uri="{FF2B5EF4-FFF2-40B4-BE49-F238E27FC236}">
                <a16:creationId xmlns:a16="http://schemas.microsoft.com/office/drawing/2014/main" id="{7900E857-8730-6B4A-93AD-3BBF68B374B9}"/>
              </a:ext>
            </a:extLst>
          </p:cNvPr>
          <p:cNvCxnSpPr/>
          <p:nvPr/>
        </p:nvCxnSpPr>
        <p:spPr>
          <a:xfrm>
            <a:off x="2122714" y="5444560"/>
            <a:ext cx="2906486" cy="0"/>
          </a:xfrm>
          <a:prstGeom prst="line">
            <a:avLst/>
          </a:prstGeom>
          <a:ln w="666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DA8027F-2FC6-AC49-8539-6C877C08399E}"/>
                  </a:ext>
                </a:extLst>
              </p:cNvPr>
              <p:cNvSpPr txBox="1"/>
              <p:nvPr/>
            </p:nvSpPr>
            <p:spPr>
              <a:xfrm>
                <a:off x="5562600" y="2420084"/>
                <a:ext cx="6096000" cy="36933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514350" indent="-514350">
                  <a:buAutoNum type="arabicParenR"/>
                </a:pPr>
                <a:r>
                  <a:rPr lang="ru-RU" sz="1800" dirty="0"/>
                  <a:t>Выбираем корреляцию. Расчет начинается от известного давления. Задаемся шагом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r>
                      <a:rPr lang="ru-RU" sz="1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endParaRPr lang="ru-RU" sz="1800" dirty="0"/>
              </a:p>
              <a:p>
                <a:pPr marL="514350" indent="-514350">
                  <a:buAutoNum type="arabicParenR"/>
                </a:pPr>
                <a:r>
                  <a:rPr lang="ru-RU" sz="1800" dirty="0"/>
                  <a:t>Рассчитываем свойства для известного давления и температуры</a:t>
                </a:r>
              </a:p>
              <a:p>
                <a:pPr marL="514350" indent="-514350">
                  <a:buAutoNum type="arabicParenR"/>
                </a:pPr>
                <a:r>
                  <a:rPr lang="ru-RU" sz="1800" dirty="0"/>
                  <a:t>Рассчитываются расходы, скорости фаз, дополнительные параметры корреляции, плотности эмульсии</a:t>
                </a:r>
              </a:p>
              <a:p>
                <a:pPr marL="514350" indent="-514350">
                  <a:buAutoNum type="arabicParenR"/>
                </a:pPr>
                <a:r>
                  <a:rPr lang="ru-RU" sz="1800" dirty="0"/>
                  <a:t>По эмпирическим соотношениям в корреляции определяется структура потока в данном сечении</a:t>
                </a:r>
              </a:p>
              <a:p>
                <a:pPr marL="514350" indent="-514350">
                  <a:buAutoNum type="arabicParenR"/>
                </a:pPr>
                <a:r>
                  <a:rPr lang="ru-RU" sz="1800" dirty="0"/>
                  <a:t>Рассчитывается трение</a:t>
                </a:r>
              </a:p>
              <a:p>
                <a:pPr marL="514350" indent="-514350">
                  <a:buAutoNum type="arabicParenR"/>
                </a:pPr>
                <a:r>
                  <a:rPr lang="ru-RU" sz="1800" dirty="0"/>
                  <a:t>Рассчитываем перепад давления на выбранном шаге и новое давление.</a:t>
                </a:r>
              </a:p>
              <a:p>
                <a:pPr marL="514350" indent="-514350">
                  <a:buAutoNum type="arabicParenR"/>
                </a:pPr>
                <a:r>
                  <a:rPr lang="ru-RU" sz="1800" dirty="0"/>
                  <a:t>Возвращаемся к шагу 2 и повторяем процедуру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DA8027F-2FC6-AC49-8539-6C877C0839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2600" y="2420084"/>
                <a:ext cx="6096000" cy="3693319"/>
              </a:xfrm>
              <a:prstGeom prst="rect">
                <a:avLst/>
              </a:prstGeom>
              <a:blipFill>
                <a:blip r:embed="rId3"/>
                <a:stretch>
                  <a:fillRect l="-1040" t="-685" b="-171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Прямая со стрелкой 5">
            <a:extLst>
              <a:ext uri="{FF2B5EF4-FFF2-40B4-BE49-F238E27FC236}">
                <a16:creationId xmlns:a16="http://schemas.microsoft.com/office/drawing/2014/main" id="{D265EBF1-7EEB-0E4A-97F2-52474FFD9FFA}"/>
              </a:ext>
            </a:extLst>
          </p:cNvPr>
          <p:cNvCxnSpPr/>
          <p:nvPr/>
        </p:nvCxnSpPr>
        <p:spPr>
          <a:xfrm>
            <a:off x="2122714" y="3601196"/>
            <a:ext cx="0" cy="662264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B86E875-99DD-2049-A9CD-00C39ED63526}"/>
                  </a:ext>
                </a:extLst>
              </p:cNvPr>
              <p:cNvSpPr txBox="1"/>
              <p:nvPr/>
            </p:nvSpPr>
            <p:spPr>
              <a:xfrm rot="16200000">
                <a:off x="-1114715" y="3747662"/>
                <a:ext cx="6096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B86E875-99DD-2049-A9CD-00C39ED635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-1114715" y="3747662"/>
                <a:ext cx="609600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909A816-6D49-664E-BA07-AB55986A44E7}"/>
                  </a:ext>
                </a:extLst>
              </p:cNvPr>
              <p:cNvSpPr txBox="1"/>
              <p:nvPr/>
            </p:nvSpPr>
            <p:spPr>
              <a:xfrm>
                <a:off x="4151140" y="4925724"/>
                <a:ext cx="1830196" cy="45313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lang="en-US" sz="2400" b="0" i="1" baseline="-25000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ru-RU" baseline="-250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909A816-6D49-664E-BA07-AB55986A44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1140" y="4925724"/>
                <a:ext cx="1830196" cy="453137"/>
              </a:xfrm>
              <a:prstGeom prst="rect">
                <a:avLst/>
              </a:prstGeom>
              <a:blipFill>
                <a:blip r:embed="rId5"/>
                <a:stretch>
                  <a:fillRect b="-540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F696F5D-6C33-EF4A-8B78-636CB583EC0D}"/>
                  </a:ext>
                </a:extLst>
              </p:cNvPr>
              <p:cNvSpPr txBox="1"/>
              <p:nvPr/>
            </p:nvSpPr>
            <p:spPr>
              <a:xfrm>
                <a:off x="4114102" y="4348978"/>
                <a:ext cx="1830196" cy="45313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lang="en-US" sz="2400" b="0" i="1" baseline="-25000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2400" b="0" i="1" baseline="-25000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ru-RU" sz="1600" baseline="-250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F696F5D-6C33-EF4A-8B78-636CB583EC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4102" y="4348978"/>
                <a:ext cx="1830196" cy="453137"/>
              </a:xfrm>
              <a:prstGeom prst="rect">
                <a:avLst/>
              </a:prstGeom>
              <a:blipFill>
                <a:blip r:embed="rId6"/>
                <a:stretch>
                  <a:fillRect b="-1621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3726879-F514-7E4C-A19D-734F86E85E10}"/>
                  </a:ext>
                </a:extLst>
              </p:cNvPr>
              <p:cNvSpPr txBox="1"/>
              <p:nvPr/>
            </p:nvSpPr>
            <p:spPr>
              <a:xfrm>
                <a:off x="4105635" y="3705759"/>
                <a:ext cx="1830196" cy="45313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lang="en-US" sz="2400" b="0" i="1" baseline="-25000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2400" b="0" i="1" baseline="-25000" smtClean="0">
                          <a:latin typeface="Cambria Math" panose="02040503050406030204" pitchFamily="18" charset="0"/>
                        </a:rPr>
                        <m:t>+2</m:t>
                      </m:r>
                    </m:oMath>
                  </m:oMathPara>
                </a14:m>
                <a:endParaRPr lang="ru-RU" sz="1600" baseline="-250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3726879-F514-7E4C-A19D-734F86E85E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5635" y="3705759"/>
                <a:ext cx="1830196" cy="453137"/>
              </a:xfrm>
              <a:prstGeom prst="rect">
                <a:avLst/>
              </a:prstGeom>
              <a:blipFill>
                <a:blip r:embed="rId7"/>
                <a:stretch>
                  <a:fillRect b="-1621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846993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115FDAF-0BEE-FE47-B66C-E24E9358A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Алгоритм расчета распределения давления в фонтанной скважине</a:t>
            </a:r>
          </a:p>
        </p:txBody>
      </p: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C436B1A3-155D-004E-AC54-82E152866A8F}"/>
              </a:ext>
            </a:extLst>
          </p:cNvPr>
          <p:cNvCxnSpPr>
            <a:cxnSpLocks/>
          </p:cNvCxnSpPr>
          <p:nvPr/>
        </p:nvCxnSpPr>
        <p:spPr>
          <a:xfrm>
            <a:off x="828675" y="1674565"/>
            <a:ext cx="10529888" cy="0"/>
          </a:xfrm>
          <a:prstGeom prst="line">
            <a:avLst/>
          </a:prstGeom>
          <a:ln w="47625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Номер слайда 3">
            <a:extLst>
              <a:ext uri="{FF2B5EF4-FFF2-40B4-BE49-F238E27FC236}">
                <a16:creationId xmlns:a16="http://schemas.microsoft.com/office/drawing/2014/main" id="{903CA0B2-6E1B-064E-A573-7E5387C48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88AC0803-CFD0-497F-8DF6-4786DF9E2156}" type="slidenum">
              <a:rPr lang="ru-RU" smtClean="0"/>
              <a:t>8</a:t>
            </a:fld>
            <a:endParaRPr lang="ru-RU"/>
          </a:p>
        </p:txBody>
      </p:sp>
      <p:pic>
        <p:nvPicPr>
          <p:cNvPr id="101" name="Рисунок 100">
            <a:extLst>
              <a:ext uri="{FF2B5EF4-FFF2-40B4-BE49-F238E27FC236}">
                <a16:creationId xmlns:a16="http://schemas.microsoft.com/office/drawing/2014/main" id="{2ABBEC37-0B20-754F-8B52-A490A4EF51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812" t="68037" r="44282" b="4201"/>
          <a:stretch/>
        </p:blipFill>
        <p:spPr>
          <a:xfrm>
            <a:off x="1424242" y="2024743"/>
            <a:ext cx="3864429" cy="4612727"/>
          </a:xfrm>
          <a:prstGeom prst="rect">
            <a:avLst/>
          </a:prstGeom>
        </p:spPr>
      </p:pic>
      <p:cxnSp>
        <p:nvCxnSpPr>
          <p:cNvPr id="103" name="Прямая соединительная линия 102">
            <a:extLst>
              <a:ext uri="{FF2B5EF4-FFF2-40B4-BE49-F238E27FC236}">
                <a16:creationId xmlns:a16="http://schemas.microsoft.com/office/drawing/2014/main" id="{5DFCC31B-D532-CD48-992E-6AD87D718184}"/>
              </a:ext>
            </a:extLst>
          </p:cNvPr>
          <p:cNvCxnSpPr/>
          <p:nvPr/>
        </p:nvCxnSpPr>
        <p:spPr>
          <a:xfrm>
            <a:off x="2122714" y="3601196"/>
            <a:ext cx="2906486" cy="0"/>
          </a:xfrm>
          <a:prstGeom prst="line">
            <a:avLst/>
          </a:prstGeom>
          <a:ln w="666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" name="Прямая соединительная линия 103">
            <a:extLst>
              <a:ext uri="{FF2B5EF4-FFF2-40B4-BE49-F238E27FC236}">
                <a16:creationId xmlns:a16="http://schemas.microsoft.com/office/drawing/2014/main" id="{0AD362D2-9AC1-9F48-92B7-10A259C8111D}"/>
              </a:ext>
            </a:extLst>
          </p:cNvPr>
          <p:cNvCxnSpPr/>
          <p:nvPr/>
        </p:nvCxnSpPr>
        <p:spPr>
          <a:xfrm>
            <a:off x="2122714" y="4263460"/>
            <a:ext cx="2906486" cy="0"/>
          </a:xfrm>
          <a:prstGeom prst="line">
            <a:avLst/>
          </a:prstGeom>
          <a:ln w="666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" name="Прямая соединительная линия 104">
            <a:extLst>
              <a:ext uri="{FF2B5EF4-FFF2-40B4-BE49-F238E27FC236}">
                <a16:creationId xmlns:a16="http://schemas.microsoft.com/office/drawing/2014/main" id="{0FB5C024-B203-0146-AD4D-0A0C406E103F}"/>
              </a:ext>
            </a:extLst>
          </p:cNvPr>
          <p:cNvCxnSpPr/>
          <p:nvPr/>
        </p:nvCxnSpPr>
        <p:spPr>
          <a:xfrm>
            <a:off x="2122714" y="4874991"/>
            <a:ext cx="2906486" cy="0"/>
          </a:xfrm>
          <a:prstGeom prst="line">
            <a:avLst/>
          </a:prstGeom>
          <a:ln w="666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6" name="Прямая соединительная линия 105">
            <a:extLst>
              <a:ext uri="{FF2B5EF4-FFF2-40B4-BE49-F238E27FC236}">
                <a16:creationId xmlns:a16="http://schemas.microsoft.com/office/drawing/2014/main" id="{7900E857-8730-6B4A-93AD-3BBF68B374B9}"/>
              </a:ext>
            </a:extLst>
          </p:cNvPr>
          <p:cNvCxnSpPr/>
          <p:nvPr/>
        </p:nvCxnSpPr>
        <p:spPr>
          <a:xfrm>
            <a:off x="2122714" y="5444560"/>
            <a:ext cx="2906486" cy="0"/>
          </a:xfrm>
          <a:prstGeom prst="line">
            <a:avLst/>
          </a:prstGeom>
          <a:ln w="666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7E7669B-8BA5-0F42-BACD-7D9C79CA20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9274" y="1919817"/>
            <a:ext cx="2802926" cy="4436533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47ED050A-7C52-5845-8C63-DFE005F274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812" t="68037" r="44282" b="4201"/>
          <a:stretch/>
        </p:blipFill>
        <p:spPr>
          <a:xfrm>
            <a:off x="1424242" y="2024743"/>
            <a:ext cx="3864429" cy="4612727"/>
          </a:xfrm>
          <a:prstGeom prst="rect">
            <a:avLst/>
          </a:prstGeom>
        </p:spPr>
      </p:pic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25D1FDE7-8C49-6F43-9118-3941AB7876EB}"/>
              </a:ext>
            </a:extLst>
          </p:cNvPr>
          <p:cNvCxnSpPr/>
          <p:nvPr/>
        </p:nvCxnSpPr>
        <p:spPr>
          <a:xfrm>
            <a:off x="2122714" y="3601196"/>
            <a:ext cx="2906486" cy="0"/>
          </a:xfrm>
          <a:prstGeom prst="line">
            <a:avLst/>
          </a:prstGeom>
          <a:ln w="666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2D48CE92-2287-4A4E-B993-3E314E3195AB}"/>
              </a:ext>
            </a:extLst>
          </p:cNvPr>
          <p:cNvCxnSpPr/>
          <p:nvPr/>
        </p:nvCxnSpPr>
        <p:spPr>
          <a:xfrm>
            <a:off x="2122714" y="4263460"/>
            <a:ext cx="2906486" cy="0"/>
          </a:xfrm>
          <a:prstGeom prst="line">
            <a:avLst/>
          </a:prstGeom>
          <a:ln w="666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Прямая соединительная линия 17">
            <a:extLst>
              <a:ext uri="{FF2B5EF4-FFF2-40B4-BE49-F238E27FC236}">
                <a16:creationId xmlns:a16="http://schemas.microsoft.com/office/drawing/2014/main" id="{FDC0DC54-74C2-AE48-BB92-FD8DA47F3C1C}"/>
              </a:ext>
            </a:extLst>
          </p:cNvPr>
          <p:cNvCxnSpPr/>
          <p:nvPr/>
        </p:nvCxnSpPr>
        <p:spPr>
          <a:xfrm>
            <a:off x="2122714" y="4874991"/>
            <a:ext cx="2906486" cy="0"/>
          </a:xfrm>
          <a:prstGeom prst="line">
            <a:avLst/>
          </a:prstGeom>
          <a:ln w="666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Прямая соединительная линия 18">
            <a:extLst>
              <a:ext uri="{FF2B5EF4-FFF2-40B4-BE49-F238E27FC236}">
                <a16:creationId xmlns:a16="http://schemas.microsoft.com/office/drawing/2014/main" id="{723D9AAA-8F16-6F47-BEF7-D3C4E1A93806}"/>
              </a:ext>
            </a:extLst>
          </p:cNvPr>
          <p:cNvCxnSpPr/>
          <p:nvPr/>
        </p:nvCxnSpPr>
        <p:spPr>
          <a:xfrm>
            <a:off x="2122714" y="5444560"/>
            <a:ext cx="2906486" cy="0"/>
          </a:xfrm>
          <a:prstGeom prst="line">
            <a:avLst/>
          </a:prstGeom>
          <a:ln w="666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Прямая со стрелкой 19">
            <a:extLst>
              <a:ext uri="{FF2B5EF4-FFF2-40B4-BE49-F238E27FC236}">
                <a16:creationId xmlns:a16="http://schemas.microsoft.com/office/drawing/2014/main" id="{1375F056-1534-CF43-9D0F-4DA6530EFC45}"/>
              </a:ext>
            </a:extLst>
          </p:cNvPr>
          <p:cNvCxnSpPr/>
          <p:nvPr/>
        </p:nvCxnSpPr>
        <p:spPr>
          <a:xfrm>
            <a:off x="2122714" y="3601196"/>
            <a:ext cx="0" cy="662264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67CCE00-6F49-6544-BB54-7D2F2D82F93F}"/>
                  </a:ext>
                </a:extLst>
              </p:cNvPr>
              <p:cNvSpPr txBox="1"/>
              <p:nvPr/>
            </p:nvSpPr>
            <p:spPr>
              <a:xfrm rot="16200000">
                <a:off x="-1114715" y="3747662"/>
                <a:ext cx="6096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67CCE00-6F49-6544-BB54-7D2F2D82F9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-1114715" y="3747662"/>
                <a:ext cx="609600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A460DB0-7365-C241-B11F-A96B8B968919}"/>
                  </a:ext>
                </a:extLst>
              </p:cNvPr>
              <p:cNvSpPr txBox="1"/>
              <p:nvPr/>
            </p:nvSpPr>
            <p:spPr>
              <a:xfrm>
                <a:off x="4151140" y="4925724"/>
                <a:ext cx="1830196" cy="45313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lang="en-US" sz="2400" b="0" i="1" baseline="-25000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ru-RU" baseline="-250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A460DB0-7365-C241-B11F-A96B8B9689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1140" y="4925724"/>
                <a:ext cx="1830196" cy="453137"/>
              </a:xfrm>
              <a:prstGeom prst="rect">
                <a:avLst/>
              </a:prstGeom>
              <a:blipFill>
                <a:blip r:embed="rId5"/>
                <a:stretch>
                  <a:fillRect b="-540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BD89F2C-A3B9-BD41-BAA5-BB4A1835ACE2}"/>
                  </a:ext>
                </a:extLst>
              </p:cNvPr>
              <p:cNvSpPr txBox="1"/>
              <p:nvPr/>
            </p:nvSpPr>
            <p:spPr>
              <a:xfrm>
                <a:off x="4114102" y="4348978"/>
                <a:ext cx="1830196" cy="45313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lang="en-US" sz="2400" b="0" i="1" baseline="-25000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2400" b="0" i="1" baseline="-25000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ru-RU" sz="1600" baseline="-250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BD89F2C-A3B9-BD41-BAA5-BB4A1835AC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4102" y="4348978"/>
                <a:ext cx="1830196" cy="453137"/>
              </a:xfrm>
              <a:prstGeom prst="rect">
                <a:avLst/>
              </a:prstGeom>
              <a:blipFill>
                <a:blip r:embed="rId6"/>
                <a:stretch>
                  <a:fillRect b="-1621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AC41145-DDD9-FD4C-ADA2-43B2111E50D9}"/>
                  </a:ext>
                </a:extLst>
              </p:cNvPr>
              <p:cNvSpPr txBox="1"/>
              <p:nvPr/>
            </p:nvSpPr>
            <p:spPr>
              <a:xfrm>
                <a:off x="4105635" y="3705759"/>
                <a:ext cx="1830196" cy="45313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lang="en-US" sz="2400" b="0" i="1" baseline="-25000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2400" b="0" i="1" baseline="-25000" smtClean="0">
                          <a:latin typeface="Cambria Math" panose="02040503050406030204" pitchFamily="18" charset="0"/>
                        </a:rPr>
                        <m:t>+2</m:t>
                      </m:r>
                    </m:oMath>
                  </m:oMathPara>
                </a14:m>
                <a:endParaRPr lang="ru-RU" sz="1600" baseline="-250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AC41145-DDD9-FD4C-ADA2-43B2111E50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5635" y="3705759"/>
                <a:ext cx="1830196" cy="453137"/>
              </a:xfrm>
              <a:prstGeom prst="rect">
                <a:avLst/>
              </a:prstGeom>
              <a:blipFill>
                <a:blip r:embed="rId7"/>
                <a:stretch>
                  <a:fillRect b="-1621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454656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7F961C9-C16F-8349-B9F2-59844D3C80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Моделирование штуцера</a:t>
            </a:r>
          </a:p>
        </p:txBody>
      </p:sp>
      <p:cxnSp>
        <p:nvCxnSpPr>
          <p:cNvPr id="90" name="Прямая соединительная линия 89">
            <a:extLst>
              <a:ext uri="{FF2B5EF4-FFF2-40B4-BE49-F238E27FC236}">
                <a16:creationId xmlns:a16="http://schemas.microsoft.com/office/drawing/2014/main" id="{AAC21285-8A47-2D47-A663-897C5461ECC6}"/>
              </a:ext>
            </a:extLst>
          </p:cNvPr>
          <p:cNvCxnSpPr>
            <a:cxnSpLocks/>
          </p:cNvCxnSpPr>
          <p:nvPr/>
        </p:nvCxnSpPr>
        <p:spPr>
          <a:xfrm>
            <a:off x="828675" y="1674565"/>
            <a:ext cx="10529888" cy="0"/>
          </a:xfrm>
          <a:prstGeom prst="line">
            <a:avLst/>
          </a:prstGeom>
          <a:ln w="47625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Номер слайда 3">
            <a:extLst>
              <a:ext uri="{FF2B5EF4-FFF2-40B4-BE49-F238E27FC236}">
                <a16:creationId xmlns:a16="http://schemas.microsoft.com/office/drawing/2014/main" id="{0982D78A-5940-1849-B54B-3BEAB698D8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88AC0803-CFD0-497F-8DF6-4786DF9E2156}" type="slidenum">
              <a:rPr lang="ru-RU" smtClean="0"/>
              <a:t>9</a:t>
            </a:fld>
            <a:endParaRPr lang="ru-RU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2DE76DE-6813-B44A-9255-6A0920CED81D}"/>
              </a:ext>
            </a:extLst>
          </p:cNvPr>
          <p:cNvSpPr txBox="1"/>
          <p:nvPr/>
        </p:nvSpPr>
        <p:spPr>
          <a:xfrm>
            <a:off x="828674" y="2030299"/>
            <a:ext cx="523166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b="1" dirty="0"/>
              <a:t>Штуцер</a:t>
            </a:r>
            <a:r>
              <a:rPr lang="ru-RU" dirty="0"/>
              <a:t> – устройство ограничивающее поток через трубу. </a:t>
            </a:r>
          </a:p>
          <a:p>
            <a:pPr algn="just"/>
            <a:endParaRPr lang="ru-RU" dirty="0"/>
          </a:p>
          <a:p>
            <a:pPr algn="just"/>
            <a:r>
              <a:rPr lang="ru-RU" dirty="0"/>
              <a:t>В общем случае </a:t>
            </a:r>
            <a:r>
              <a:rPr lang="ru-RU" b="1" dirty="0"/>
              <a:t>скорость потока </a:t>
            </a:r>
            <a:r>
              <a:rPr lang="ru-RU" dirty="0"/>
              <a:t>через сужение </a:t>
            </a:r>
            <a:r>
              <a:rPr lang="ru-RU" b="1" dirty="0"/>
              <a:t>увеличивается</a:t>
            </a:r>
            <a:r>
              <a:rPr lang="ru-RU" dirty="0"/>
              <a:t> </a:t>
            </a:r>
            <a:r>
              <a:rPr lang="ru-RU" b="1" dirty="0"/>
              <a:t>при увеличении перепада давления</a:t>
            </a:r>
            <a:r>
              <a:rPr lang="ru-RU" dirty="0"/>
              <a:t>. </a:t>
            </a:r>
          </a:p>
          <a:p>
            <a:pPr algn="just"/>
            <a:endParaRPr lang="ru-RU" dirty="0"/>
          </a:p>
          <a:p>
            <a:pPr algn="just"/>
            <a:r>
              <a:rPr lang="ru-RU" dirty="0"/>
              <a:t>При течении в сужающейся части скорость потока возрастает и для сжимаемых флюидов может достичь </a:t>
            </a:r>
            <a:r>
              <a:rPr lang="ru-RU" b="1" dirty="0"/>
              <a:t>скорости звука. </a:t>
            </a:r>
          </a:p>
          <a:p>
            <a:pPr algn="just"/>
            <a:r>
              <a:rPr lang="ru-RU" dirty="0"/>
              <a:t>Поток в таком случае считается </a:t>
            </a:r>
            <a:r>
              <a:rPr lang="ru-RU" b="1" dirty="0"/>
              <a:t>критическим </a:t>
            </a:r>
            <a:r>
              <a:rPr lang="ru-RU" dirty="0"/>
              <a:t>и </a:t>
            </a:r>
            <a:r>
              <a:rPr lang="ru-RU" b="1" dirty="0"/>
              <a:t>не зависит от давления после штуцера</a:t>
            </a:r>
            <a:r>
              <a:rPr lang="en-US" dirty="0"/>
              <a:t>. </a:t>
            </a:r>
            <a:r>
              <a:rPr lang="ru-RU" dirty="0"/>
              <a:t>До достижения описанного эффекта режим считается </a:t>
            </a:r>
            <a:r>
              <a:rPr lang="ru-RU" b="1" dirty="0"/>
              <a:t>докритическим</a:t>
            </a:r>
          </a:p>
          <a:p>
            <a:pPr algn="just"/>
            <a:endParaRPr lang="ru-RU" b="1" dirty="0"/>
          </a:p>
          <a:p>
            <a:pPr algn="just"/>
            <a:endParaRPr lang="ru-RU" b="1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4F7B672-78F0-3140-99BC-F308BA84E3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0723" y="2464391"/>
            <a:ext cx="5074454" cy="243642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04A7116-A1EA-4845-A999-C36E2B5969CA}"/>
              </a:ext>
            </a:extLst>
          </p:cNvPr>
          <p:cNvSpPr txBox="1"/>
          <p:nvPr/>
        </p:nvSpPr>
        <p:spPr>
          <a:xfrm>
            <a:off x="6547945" y="5305419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200" dirty="0"/>
              <a:t>Mukherjee, H. and Brill, J. P</a:t>
            </a:r>
          </a:p>
          <a:p>
            <a:r>
              <a:rPr lang="en" sz="1200" dirty="0">
                <a:effectLst/>
                <a:latin typeface="+mj-lt"/>
              </a:rPr>
              <a:t>"Liquid Holdup Correlations for Inclined Two-Phase Flow", JPT</a:t>
            </a:r>
          </a:p>
          <a:p>
            <a:r>
              <a:rPr lang="en" sz="1200" dirty="0">
                <a:effectLst/>
                <a:latin typeface="+mj-lt"/>
              </a:rPr>
              <a:t>(May 1983) 1003-1008.</a:t>
            </a:r>
          </a:p>
        </p:txBody>
      </p:sp>
    </p:spTree>
    <p:extLst>
      <p:ext uri="{BB962C8B-B14F-4D97-AF65-F5344CB8AC3E}">
        <p14:creationId xmlns:p14="http://schemas.microsoft.com/office/powerpoint/2010/main" val="2832456177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1003</TotalTime>
  <Words>1494</Words>
  <Application>Microsoft Macintosh PowerPoint</Application>
  <PresentationFormat>Широкоэкранный</PresentationFormat>
  <Paragraphs>282</Paragraphs>
  <Slides>26</Slides>
  <Notes>14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26</vt:i4>
      </vt:variant>
    </vt:vector>
  </HeadingPairs>
  <TitlesOfParts>
    <vt:vector size="32" baseType="lpstr">
      <vt:lpstr>Arial</vt:lpstr>
      <vt:lpstr>Calibri</vt:lpstr>
      <vt:lpstr>Calibri Light</vt:lpstr>
      <vt:lpstr>Cambria Math</vt:lpstr>
      <vt:lpstr>Times New Roman</vt:lpstr>
      <vt:lpstr>Тема Office</vt:lpstr>
      <vt:lpstr>Презентация PowerPoint</vt:lpstr>
      <vt:lpstr>Устройство фонтанной скважины</vt:lpstr>
      <vt:lpstr>Презентация PowerPoint</vt:lpstr>
      <vt:lpstr>Цель моделирования </vt:lpstr>
      <vt:lpstr>Презентация PowerPoint</vt:lpstr>
      <vt:lpstr>Презентация PowerPoint</vt:lpstr>
      <vt:lpstr>Алгоритм расчета распределения давления в фонтанной скважине</vt:lpstr>
      <vt:lpstr>Алгоритм расчета распределения давления в фонтанной скважине</vt:lpstr>
      <vt:lpstr>Моделирование штуцера</vt:lpstr>
      <vt:lpstr>Моделирование штуцера</vt:lpstr>
      <vt:lpstr>Моделирование штуцера</vt:lpstr>
      <vt:lpstr>Моделирование штуцера.  Докритический режим</vt:lpstr>
      <vt:lpstr>Моделирование штуцера.  Докритический режим</vt:lpstr>
      <vt:lpstr>Моделирование штуцера</vt:lpstr>
      <vt:lpstr>Моделирование штуцера</vt:lpstr>
      <vt:lpstr>VLP. Узловой анализ</vt:lpstr>
      <vt:lpstr>Презентация PowerPoint</vt:lpstr>
      <vt:lpstr>Устройство газлифтной скважины</vt:lpstr>
      <vt:lpstr>Запуск газлифтной скважины</vt:lpstr>
      <vt:lpstr>Газлифтный клапан</vt:lpstr>
      <vt:lpstr>Запуск газлифтной скважины</vt:lpstr>
      <vt:lpstr>Моделирование газлифтной скважины</vt:lpstr>
      <vt:lpstr>Алгоритм расчета газлифтной скважины</vt:lpstr>
      <vt:lpstr>Алгоритм расчета газлифтной скважины</vt:lpstr>
      <vt:lpstr>Алгоритм расчета газлифтной скважины</vt:lpstr>
      <vt:lpstr>Оптимизация газлифтной скважины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Daniil Bairachnyi</dc:creator>
  <cp:lastModifiedBy>Daniil Bairachnyi</cp:lastModifiedBy>
  <cp:revision>4</cp:revision>
  <dcterms:created xsi:type="dcterms:W3CDTF">2022-03-23T18:21:03Z</dcterms:created>
  <dcterms:modified xsi:type="dcterms:W3CDTF">2022-03-25T12:57:31Z</dcterms:modified>
</cp:coreProperties>
</file>